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  <p:sldMasterId id="2147483664" r:id="rId2"/>
    <p:sldMasterId id="2147483665" r:id="rId3"/>
    <p:sldMasterId id="2147483666" r:id="rId4"/>
  </p:sldMasterIdLst>
  <p:notesMasterIdLst>
    <p:notesMasterId r:id="rId19"/>
  </p:notesMasterIdLst>
  <p:sldIdLst>
    <p:sldId id="523" r:id="rId5"/>
    <p:sldId id="524" r:id="rId6"/>
    <p:sldId id="525" r:id="rId7"/>
    <p:sldId id="526" r:id="rId8"/>
    <p:sldId id="527" r:id="rId9"/>
    <p:sldId id="528" r:id="rId10"/>
    <p:sldId id="531" r:id="rId11"/>
    <p:sldId id="530" r:id="rId12"/>
    <p:sldId id="529" r:id="rId13"/>
    <p:sldId id="508" r:id="rId14"/>
    <p:sldId id="532" r:id="rId15"/>
    <p:sldId id="522" r:id="rId16"/>
    <p:sldId id="511" r:id="rId17"/>
    <p:sldId id="519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5" autoAdjust="0"/>
    <p:restoredTop sz="94660"/>
  </p:normalViewPr>
  <p:slideViewPr>
    <p:cSldViewPr>
      <p:cViewPr>
        <p:scale>
          <a:sx n="80" d="100"/>
          <a:sy n="80" d="100"/>
        </p:scale>
        <p:origin x="-30" y="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297490A-90AF-43B6-B18A-17B1033E34CC}" type="datetimeFigureOut">
              <a:rPr lang="ru-RU"/>
              <a:pPr>
                <a:defRPr/>
              </a:pPr>
              <a:t>17.03.2020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9046F4C-7C95-4592-9366-73A62895CB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856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29A010-61D4-4EE7-B754-FBC19179EB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CFB0E5-D50D-41E8-9657-0ED0034558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0FE5BE-B6E3-47B6-A84B-2CF1853FF7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12775" y="1989138"/>
            <a:ext cx="4000500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5675" y="1989138"/>
            <a:ext cx="4000500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4FAFB2-4406-4787-B0B1-0AA8DECFE8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6689A-752F-4168-B6A5-479382043E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DC35C-419B-4C4D-BA68-BCBFB34058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36C7B-341D-4F60-9481-023FFAE26A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1DD3C5-A303-4C96-99ED-FC9DBF40F4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085A8A-0118-415A-8B31-D390D266A0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7E7C57-D8E2-43B5-9DCE-8AABCB2AF8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27825" y="44450"/>
            <a:ext cx="2038350" cy="6553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12775" y="44450"/>
            <a:ext cx="5962650" cy="6553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61DEBF-CA8F-41F1-B023-3A1588C69E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21EBAA-F809-45E6-A6B7-42A605FA87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BCC939-D545-4B21-9C6D-9B377AC861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A00118-1AD7-417D-AA26-3377CF4A21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12775" y="1989138"/>
            <a:ext cx="4000500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5675" y="1989138"/>
            <a:ext cx="4000500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5BC0C3-77D7-4602-9B35-F2DEEE13EC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7640F1-05A7-4527-96C0-9B7F6ABE5D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BFE269-C4E4-4B71-8364-2C61F07369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83ADA5-38A9-4E13-B3F8-2CD3C63B03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8DB532-C524-49CD-A12D-CFF66D5DD2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32015-3C55-43C1-B300-A4EC923942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DC6B0F-E41E-4EFB-A9CD-71A515E70E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27825" y="44450"/>
            <a:ext cx="2038350" cy="6553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12775" y="44450"/>
            <a:ext cx="5962650" cy="6553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F73E6-92F3-46E3-A39C-52FCD7F61E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1ECA7-4618-4F2B-A8DF-9F29CEB001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FFF2DB-48AD-4126-B195-693208D512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EA142D-1BF4-444F-AF7E-E450CA5D61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12775" y="1989138"/>
            <a:ext cx="4000500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5675" y="1989138"/>
            <a:ext cx="4000500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CA2F04-34E4-4CE6-A313-972FAB0B2F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0E7E7D-0BDD-401D-996C-7301B75EBA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2539BF-5956-4BD9-9EA5-0B8542F91E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омер слайда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15EA6-2805-45C6-8520-BDE3286362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4CB70-2594-42AD-808E-7D44AF0E36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278005-41B1-4478-84C4-C3A07937C3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19701F-ADC4-45BC-B640-67103EB4E1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27825" y="44450"/>
            <a:ext cx="2038350" cy="6553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12775" y="44450"/>
            <a:ext cx="5962650" cy="6553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4F432-3E4D-48B8-A5AD-3C67DD33CB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32C036-6160-42F1-9A30-778A3E2BC6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911DEF-E2E6-45C7-8F83-6DF256F0C0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D57EAE-3F88-40C8-950D-61042F5BEA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12775" y="1989138"/>
            <a:ext cx="4000500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5675" y="1989138"/>
            <a:ext cx="4000500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ED3AA-93ED-4C50-A2C6-D833536C3E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C8D9EA-CA3E-4DF8-85EB-5815CA59F7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C6AE7C-692D-41E9-BAA4-1D79297E5D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4896B1-B47E-44AE-9C0C-70D2916696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D99381-FD36-437E-B2CA-6926448FCB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C19ED5-B0DC-4DD0-84A1-4AFF4D8BF8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E0EE63-E91D-40DA-B356-AF0DEF76A9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27825" y="44450"/>
            <a:ext cx="2038350" cy="6553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12775" y="44450"/>
            <a:ext cx="5962650" cy="6553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9FF498-2176-4035-ABE5-93A348DFC5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 userDrawn="1"/>
        </p:nvSpPr>
        <p:spPr>
          <a:xfrm>
            <a:off x="0" y="6364288"/>
            <a:ext cx="2411413" cy="493712"/>
          </a:xfrm>
          <a:prstGeom prst="rect">
            <a:avLst/>
          </a:prstGeom>
          <a:solidFill>
            <a:srgbClr val="E95E40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Прямоугольник 17"/>
          <p:cNvSpPr/>
          <p:nvPr userDrawn="1"/>
        </p:nvSpPr>
        <p:spPr>
          <a:xfrm>
            <a:off x="2484438" y="6364288"/>
            <a:ext cx="6659562" cy="49371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0"/>
            <a:ext cx="9144000" cy="1125538"/>
          </a:xfrm>
          <a:prstGeom prst="rect">
            <a:avLst/>
          </a:prstGeom>
          <a:solidFill>
            <a:srgbClr val="E95E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79525"/>
            <a:ext cx="533400" cy="493713"/>
          </a:xfrm>
          <a:prstGeom prst="rect">
            <a:avLst/>
          </a:prstGeom>
          <a:solidFill>
            <a:srgbClr val="E95E40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79525"/>
            <a:ext cx="8553450" cy="493713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032" name="Рисунок 9" descr="1.tif"/>
          <p:cNvPicPr>
            <a:picLocks noChangeAspect="1"/>
          </p:cNvPicPr>
          <p:nvPr/>
        </p:nvPicPr>
        <p:blipFill>
          <a:blip r:embed="rId13" cstate="print"/>
          <a:srcRect b="6694"/>
          <a:stretch>
            <a:fillRect/>
          </a:stretch>
        </p:blipFill>
        <p:spPr bwMode="auto">
          <a:xfrm>
            <a:off x="0" y="0"/>
            <a:ext cx="2484438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Прямая соединительная линия 14"/>
          <p:cNvCxnSpPr/>
          <p:nvPr/>
        </p:nvCxnSpPr>
        <p:spPr>
          <a:xfrm>
            <a:off x="2555875" y="0"/>
            <a:ext cx="0" cy="112553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" name="Текст 12"/>
          <p:cNvSpPr>
            <a:spLocks noGrp="1"/>
          </p:cNvSpPr>
          <p:nvPr>
            <p:ph type="body" idx="1"/>
          </p:nvPr>
        </p:nvSpPr>
        <p:spPr bwMode="auto">
          <a:xfrm>
            <a:off x="612775" y="1989138"/>
            <a:ext cx="815340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35" name="Заголовок 21"/>
          <p:cNvSpPr>
            <a:spLocks noGrp="1"/>
          </p:cNvSpPr>
          <p:nvPr>
            <p:ph type="title"/>
          </p:nvPr>
        </p:nvSpPr>
        <p:spPr bwMode="auto">
          <a:xfrm>
            <a:off x="2771775" y="44450"/>
            <a:ext cx="5199063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3" name="Дата 9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rtlCol="0" anchor="ctr" anchorCtr="0"/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Номер слайда 11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rtlCol="0" anchor="ctr" anchorCtr="0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FA89A52-50DA-4B1E-953C-292FBA51FE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Нижний колонтитул 13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>
          <a:solidFill>
            <a:schemeClr val="tx1"/>
          </a:solidFill>
          <a:latin typeface="+mn-lt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>
          <a:solidFill>
            <a:schemeClr val="tx1"/>
          </a:solidFill>
          <a:latin typeface="+mn-lt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5pPr>
      <a:lvl6pPr marL="2286000" indent="-228600" algn="l" rtl="0" fontAlgn="base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>
          <a:solidFill>
            <a:srgbClr val="FF0000"/>
          </a:solidFill>
          <a:latin typeface="+mn-lt"/>
        </a:defRPr>
      </a:lvl6pPr>
      <a:lvl7pPr marL="2743200" indent="-228600" algn="l" rtl="0" fontAlgn="base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>
          <a:solidFill>
            <a:srgbClr val="FF0000"/>
          </a:solidFill>
          <a:latin typeface="+mn-lt"/>
        </a:defRPr>
      </a:lvl7pPr>
      <a:lvl8pPr marL="3200400" indent="-228600" algn="l" rtl="0" fontAlgn="base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>
          <a:solidFill>
            <a:srgbClr val="FF0000"/>
          </a:solidFill>
          <a:latin typeface="+mn-lt"/>
        </a:defRPr>
      </a:lvl8pPr>
      <a:lvl9pPr marL="3657600" indent="-228600" algn="l" rtl="0" fontAlgn="base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>
          <a:solidFill>
            <a:srgbClr val="FF0000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Текст 12"/>
          <p:cNvSpPr>
            <a:spLocks noGrp="1"/>
          </p:cNvSpPr>
          <p:nvPr>
            <p:ph type="body" idx="1"/>
          </p:nvPr>
        </p:nvSpPr>
        <p:spPr bwMode="auto">
          <a:xfrm>
            <a:off x="612775" y="1989138"/>
            <a:ext cx="815340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3315" name="Заголовок 21"/>
          <p:cNvSpPr>
            <a:spLocks noGrp="1"/>
          </p:cNvSpPr>
          <p:nvPr>
            <p:ph type="title"/>
          </p:nvPr>
        </p:nvSpPr>
        <p:spPr bwMode="auto">
          <a:xfrm>
            <a:off x="2771775" y="44450"/>
            <a:ext cx="5199063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3" name="Дата 1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Номер слайда 3"/>
          <p:cNvSpPr>
            <a:spLocks noGrp="1"/>
          </p:cNvSpPr>
          <p:nvPr>
            <p:ph type="sldNum" sz="quarter" idx="4"/>
          </p:nvPr>
        </p:nvSpPr>
        <p:spPr>
          <a:xfrm>
            <a:off x="0" y="6248400"/>
            <a:ext cx="533400" cy="381000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="1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F1890CE-62D8-48B7-9FBE-EB00FC7FA2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>
          <a:solidFill>
            <a:srgbClr val="FF0000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>
          <a:solidFill>
            <a:srgbClr val="FF0000"/>
          </a:solidFill>
          <a:latin typeface="+mn-lt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>
          <a:solidFill>
            <a:srgbClr val="FF0000"/>
          </a:solidFill>
          <a:latin typeface="+mn-lt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>
          <a:solidFill>
            <a:srgbClr val="FF0000"/>
          </a:solidFill>
          <a:latin typeface="+mn-lt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>
          <a:solidFill>
            <a:srgbClr val="FF0000"/>
          </a:solidFill>
          <a:latin typeface="+mn-lt"/>
        </a:defRPr>
      </a:lvl5pPr>
      <a:lvl6pPr marL="2286000" indent="-228600" algn="l" rtl="0" fontAlgn="base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>
          <a:solidFill>
            <a:srgbClr val="FF0000"/>
          </a:solidFill>
          <a:latin typeface="+mn-lt"/>
        </a:defRPr>
      </a:lvl6pPr>
      <a:lvl7pPr marL="2743200" indent="-228600" algn="l" rtl="0" fontAlgn="base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>
          <a:solidFill>
            <a:srgbClr val="FF0000"/>
          </a:solidFill>
          <a:latin typeface="+mn-lt"/>
        </a:defRPr>
      </a:lvl7pPr>
      <a:lvl8pPr marL="3200400" indent="-228600" algn="l" rtl="0" fontAlgn="base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>
          <a:solidFill>
            <a:srgbClr val="FF0000"/>
          </a:solidFill>
          <a:latin typeface="+mn-lt"/>
        </a:defRPr>
      </a:lvl8pPr>
      <a:lvl9pPr marL="3657600" indent="-228600" algn="l" rtl="0" fontAlgn="base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>
          <a:solidFill>
            <a:srgbClr val="FF0000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Прямоугольник 17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5606" name="Текст 12"/>
          <p:cNvSpPr>
            <a:spLocks noGrp="1"/>
          </p:cNvSpPr>
          <p:nvPr>
            <p:ph type="body" idx="1"/>
          </p:nvPr>
        </p:nvSpPr>
        <p:spPr bwMode="auto">
          <a:xfrm>
            <a:off x="612775" y="1989138"/>
            <a:ext cx="815340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5607" name="Заголовок 21"/>
          <p:cNvSpPr>
            <a:spLocks noGrp="1"/>
          </p:cNvSpPr>
          <p:nvPr>
            <p:ph type="title"/>
          </p:nvPr>
        </p:nvSpPr>
        <p:spPr bwMode="auto">
          <a:xfrm>
            <a:off x="2771775" y="44450"/>
            <a:ext cx="5199063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9" name="Дата 11"/>
          <p:cNvSpPr>
            <a:spLocks noGrp="1"/>
          </p:cNvSpPr>
          <p:nvPr>
            <p:ph type="dt" sz="half" idx="2"/>
          </p:nvPr>
        </p:nvSpPr>
        <p:spPr>
          <a:xfrm>
            <a:off x="6248400" y="6248400"/>
            <a:ext cx="2667000" cy="365125"/>
          </a:xfrm>
          <a:prstGeom prst="rect">
            <a:avLst/>
          </a:prstGeom>
        </p:spPr>
        <p:txBody>
          <a:bodyPr vert="horz" rtlCol="0" anchor="ctr" anchorCtr="0"/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Номер слайда 12"/>
          <p:cNvSpPr>
            <a:spLocks noGrp="1"/>
          </p:cNvSpPr>
          <p:nvPr>
            <p:ph type="sldNum" sz="quarter" idx="4"/>
          </p:nvPr>
        </p:nvSpPr>
        <p:spPr>
          <a:xfrm>
            <a:off x="0" y="4667250"/>
            <a:ext cx="1447800" cy="663575"/>
          </a:xfrm>
          <a:prstGeom prst="rect">
            <a:avLst/>
          </a:prstGeom>
        </p:spPr>
        <p:txBody>
          <a:bodyPr vert="horz" rtlCol="0" anchor="ctr" anchorCtr="0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608E855-AE58-477C-8C85-13724BD18D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1" name="Нижний колонтитул 13"/>
          <p:cNvSpPr>
            <a:spLocks noGrp="1"/>
          </p:cNvSpPr>
          <p:nvPr>
            <p:ph type="ftr" sz="quarter" idx="3"/>
          </p:nvPr>
        </p:nvSpPr>
        <p:spPr>
          <a:xfrm>
            <a:off x="1600200" y="6248400"/>
            <a:ext cx="4572000" cy="365125"/>
          </a:xfrm>
          <a:prstGeom prst="rect">
            <a:avLst/>
          </a:prstGeom>
        </p:spPr>
        <p:txBody>
          <a:bodyPr vert="horz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>
          <a:solidFill>
            <a:srgbClr val="FF0000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>
          <a:solidFill>
            <a:srgbClr val="FF0000"/>
          </a:solidFill>
          <a:latin typeface="+mn-lt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>
          <a:solidFill>
            <a:srgbClr val="FF0000"/>
          </a:solidFill>
          <a:latin typeface="+mn-lt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>
          <a:solidFill>
            <a:srgbClr val="FF0000"/>
          </a:solidFill>
          <a:latin typeface="+mn-lt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>
          <a:solidFill>
            <a:srgbClr val="FF0000"/>
          </a:solidFill>
          <a:latin typeface="+mn-lt"/>
        </a:defRPr>
      </a:lvl5pPr>
      <a:lvl6pPr marL="2286000" indent="-228600" algn="l" rtl="0" fontAlgn="base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>
          <a:solidFill>
            <a:srgbClr val="FF0000"/>
          </a:solidFill>
          <a:latin typeface="+mn-lt"/>
        </a:defRPr>
      </a:lvl6pPr>
      <a:lvl7pPr marL="2743200" indent="-228600" algn="l" rtl="0" fontAlgn="base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>
          <a:solidFill>
            <a:srgbClr val="FF0000"/>
          </a:solidFill>
          <a:latin typeface="+mn-lt"/>
        </a:defRPr>
      </a:lvl7pPr>
      <a:lvl8pPr marL="3200400" indent="-228600" algn="l" rtl="0" fontAlgn="base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>
          <a:solidFill>
            <a:srgbClr val="FF0000"/>
          </a:solidFill>
          <a:latin typeface="+mn-lt"/>
        </a:defRPr>
      </a:lvl8pPr>
      <a:lvl9pPr marL="3657600" indent="-228600" algn="l" rtl="0" fontAlgn="base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>
          <a:solidFill>
            <a:srgbClr val="FF0000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7893" name="Текст 12"/>
          <p:cNvSpPr>
            <a:spLocks noGrp="1"/>
          </p:cNvSpPr>
          <p:nvPr>
            <p:ph type="body" idx="1"/>
          </p:nvPr>
        </p:nvSpPr>
        <p:spPr bwMode="auto">
          <a:xfrm>
            <a:off x="612775" y="1989138"/>
            <a:ext cx="815340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37894" name="Заголовок 21"/>
          <p:cNvSpPr>
            <a:spLocks noGrp="1"/>
          </p:cNvSpPr>
          <p:nvPr>
            <p:ph type="title"/>
          </p:nvPr>
        </p:nvSpPr>
        <p:spPr bwMode="auto">
          <a:xfrm>
            <a:off x="2771775" y="44450"/>
            <a:ext cx="5199063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8" name="Дата 3"/>
          <p:cNvSpPr>
            <a:spLocks noGrp="1"/>
          </p:cNvSpPr>
          <p:nvPr>
            <p:ph type="dt" sz="half" idx="2"/>
          </p:nvPr>
        </p:nvSpPr>
        <p:spPr>
          <a:xfrm>
            <a:off x="6553200" y="6248400"/>
            <a:ext cx="2209800" cy="365125"/>
          </a:xfrm>
          <a:prstGeom prst="rect">
            <a:avLst/>
          </a:prstGeom>
        </p:spPr>
        <p:txBody>
          <a:bodyPr vert="horz" anchor="ctr" anchorCtr="0"/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57200" y="6248400"/>
            <a:ext cx="5573713" cy="365125"/>
          </a:xfrm>
          <a:prstGeom prst="rect">
            <a:avLst/>
          </a:prstGeom>
        </p:spPr>
        <p:txBody>
          <a:bodyPr vert="horz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Номер слайда 5"/>
          <p:cNvSpPr>
            <a:spLocks noGrp="1"/>
          </p:cNvSpPr>
          <p:nvPr>
            <p:ph type="sldNum" sz="quarter" idx="4"/>
          </p:nvPr>
        </p:nvSpPr>
        <p:spPr>
          <a:xfrm rot="5400000">
            <a:off x="5989638" y="144462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E03BFF6-8579-4E87-B19B-4DD82F0048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>
          <a:solidFill>
            <a:srgbClr val="FF0000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>
          <a:solidFill>
            <a:srgbClr val="FF0000"/>
          </a:solidFill>
          <a:latin typeface="+mn-lt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>
          <a:solidFill>
            <a:srgbClr val="FF0000"/>
          </a:solidFill>
          <a:latin typeface="+mn-lt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>
          <a:solidFill>
            <a:srgbClr val="FF0000"/>
          </a:solidFill>
          <a:latin typeface="+mn-lt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>
          <a:solidFill>
            <a:srgbClr val="FF0000"/>
          </a:solidFill>
          <a:latin typeface="+mn-lt"/>
        </a:defRPr>
      </a:lvl5pPr>
      <a:lvl6pPr marL="2286000" indent="-228600" algn="l" rtl="0" fontAlgn="base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>
          <a:solidFill>
            <a:srgbClr val="FF0000"/>
          </a:solidFill>
          <a:latin typeface="+mn-lt"/>
        </a:defRPr>
      </a:lvl6pPr>
      <a:lvl7pPr marL="2743200" indent="-228600" algn="l" rtl="0" fontAlgn="base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>
          <a:solidFill>
            <a:srgbClr val="FF0000"/>
          </a:solidFill>
          <a:latin typeface="+mn-lt"/>
        </a:defRPr>
      </a:lvl7pPr>
      <a:lvl8pPr marL="3200400" indent="-228600" algn="l" rtl="0" fontAlgn="base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>
          <a:solidFill>
            <a:srgbClr val="FF0000"/>
          </a:solidFill>
          <a:latin typeface="+mn-lt"/>
        </a:defRPr>
      </a:lvl8pPr>
      <a:lvl9pPr marL="3657600" indent="-228600" algn="l" rtl="0" fontAlgn="base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>
          <a:solidFill>
            <a:srgbClr val="FF0000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5" Type="http://schemas.openxmlformats.org/officeDocument/2006/relationships/slide" Target="slide12.xml"/><Relationship Id="rId4" Type="http://schemas.openxmlformats.org/officeDocument/2006/relationships/slide" Target="slid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2775" y="1700808"/>
            <a:ext cx="8153400" cy="4896842"/>
          </a:xfrm>
        </p:spPr>
        <p:txBody>
          <a:bodyPr/>
          <a:lstStyle/>
          <a:p>
            <a:pPr marL="0" indent="0" algn="ctr">
              <a:buNone/>
            </a:pPr>
            <a:r>
              <a:rPr lang="ru-RU" sz="4400" b="1" dirty="0" smtClean="0"/>
              <a:t>СОВРЕМЕННЫЕ </a:t>
            </a:r>
          </a:p>
          <a:p>
            <a:pPr marL="0" indent="0" algn="ctr">
              <a:buNone/>
            </a:pPr>
            <a:r>
              <a:rPr lang="ru-RU" sz="4400" b="1" dirty="0" smtClean="0"/>
              <a:t>БИБЛИОТЕЧНЫЕ ТЕХНОЛОГИИ</a:t>
            </a:r>
          </a:p>
          <a:p>
            <a:pPr marL="0" indent="0" algn="ctr">
              <a:buNone/>
            </a:pPr>
            <a:r>
              <a:rPr lang="ru-RU" sz="4400" b="1" dirty="0" smtClean="0"/>
              <a:t>В ДЕЯТЕЛЬНОСТИ ШКОЛЬНОГО ИБЦ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/>
              <a:t>	</a:t>
            </a:r>
            <a:r>
              <a:rPr lang="ru-RU" dirty="0" smtClean="0"/>
              <a:t>	</a:t>
            </a:r>
          </a:p>
          <a:p>
            <a:pPr marL="0" indent="0">
              <a:buNone/>
            </a:pPr>
            <a:r>
              <a:rPr lang="ru-RU" dirty="0" smtClean="0"/>
              <a:t>		Чикина Л.Л., заведующая БИО КК ИПК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092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2775" y="1772816"/>
            <a:ext cx="8153400" cy="4824834"/>
          </a:xfrm>
        </p:spPr>
        <p:txBody>
          <a:bodyPr/>
          <a:lstStyle/>
          <a:p>
            <a:r>
              <a:rPr lang="ru-RU" sz="3600" b="1" dirty="0" smtClean="0"/>
              <a:t>Библиотечная технология</a:t>
            </a:r>
            <a:r>
              <a:rPr lang="ru-RU" sz="3600" dirty="0" smtClean="0"/>
              <a:t> – это совокупность библиотечных процессов и операций, а также пр</a:t>
            </a:r>
            <a:r>
              <a:rPr lang="ru-RU" sz="3600" dirty="0"/>
              <a:t>иемов, методов и </a:t>
            </a:r>
            <a:r>
              <a:rPr lang="ru-RU" sz="3600" dirty="0" smtClean="0"/>
              <a:t>средств для их осуществления, направленных на создание и сохранение библиотечной продукции и выполнение библиотечных услуг.</a:t>
            </a:r>
            <a:endParaRPr lang="ru-RU" sz="3600" dirty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73573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2775" y="1700808"/>
            <a:ext cx="8153400" cy="4896842"/>
          </a:xfrm>
        </p:spPr>
        <p:txBody>
          <a:bodyPr/>
          <a:lstStyle/>
          <a:p>
            <a:r>
              <a:rPr lang="ru-RU" sz="3100" b="1" dirty="0" smtClean="0"/>
              <a:t>Библиотечная технология </a:t>
            </a:r>
            <a:r>
              <a:rPr lang="ru-RU" sz="3100" dirty="0" smtClean="0"/>
              <a:t>– это практическая деятельность по производству и предоставлению пользователям библиотеки информационных продуктов и услуг.</a:t>
            </a:r>
          </a:p>
          <a:p>
            <a:r>
              <a:rPr lang="ru-RU" sz="3100" b="1" dirty="0"/>
              <a:t>Библиотечная технология </a:t>
            </a:r>
            <a:r>
              <a:rPr lang="ru-RU" sz="3100" dirty="0" smtClean="0"/>
              <a:t>– это прикладное научное знание и учебная дисциплина о технологических принципах, нормах и правилах библиотечного производства.</a:t>
            </a:r>
            <a:endParaRPr lang="ru-RU" sz="3100" dirty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305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Библиотечные технологии (традиционные и новые) затрагивают все </a:t>
            </a:r>
            <a:r>
              <a:rPr lang="ru-RU" b="1" dirty="0" smtClean="0"/>
              <a:t>процессы</a:t>
            </a:r>
            <a:r>
              <a:rPr lang="ru-RU" dirty="0" smtClean="0"/>
              <a:t> библиотечной деятельности:</a:t>
            </a:r>
          </a:p>
          <a:p>
            <a:r>
              <a:rPr lang="ru-RU" dirty="0" smtClean="0"/>
              <a:t>формирование фонда, каталогизация, библиографирование, информационный поиск, библиотечное обслуживание, информационно-библиографическое и справочно-библиографическое обслуживание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6237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4400" dirty="0" smtClean="0"/>
              <a:t>Современные библиотечные технологии – это, в основном, традиционные технологии с использованием информационно-коммуникационных технологий.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1007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600" dirty="0"/>
              <a:t>Внедрение компьютерных технологий, телекоммуникационного доступа, электронных носителей привели к кардинальным переменам в обслуживании документами и информацией о них, затронув все: читателя, библиотекаря, формы и качество обслуживания.</a:t>
            </a:r>
          </a:p>
        </p:txBody>
      </p:sp>
    </p:spTree>
    <p:extLst>
      <p:ext uri="{BB962C8B-B14F-4D97-AF65-F5344CB8AC3E}">
        <p14:creationId xmlns:p14="http://schemas.microsoft.com/office/powerpoint/2010/main" val="1266837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2195513" y="5661025"/>
            <a:ext cx="2159000" cy="647700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FFFFFF"/>
              </a:gs>
              <a:gs pos="100000">
                <a:srgbClr val="99C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99CCFF"/>
            </a:extrusionClr>
          </a:sp3d>
        </p:spPr>
        <p:txBody>
          <a:bodyPr>
            <a:flatTx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buFont typeface="Symbol" pitchFamily="18" charset="2"/>
              <a:buNone/>
            </a:pPr>
            <a:r>
              <a:rPr lang="ru-RU" altLang="ru-RU" sz="1600" b="1" dirty="0"/>
              <a:t>Выставка новых поступлений</a:t>
            </a:r>
            <a:endParaRPr lang="ru-RU" altLang="ru-RU" b="1" dirty="0"/>
          </a:p>
        </p:txBody>
      </p:sp>
      <p:sp>
        <p:nvSpPr>
          <p:cNvPr id="13315" name="Text Box 3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179388" y="6165850"/>
            <a:ext cx="1800225" cy="576263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FFFFFF"/>
              </a:gs>
              <a:gs pos="100000">
                <a:srgbClr val="99C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99CCFF"/>
            </a:extrusionClr>
          </a:sp3d>
        </p:spPr>
        <p:txBody>
          <a:bodyPr>
            <a:flatTx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buFont typeface="Symbol" pitchFamily="18" charset="2"/>
              <a:buNone/>
            </a:pPr>
            <a:r>
              <a:rPr lang="ru-RU" altLang="ru-RU" sz="1600" b="1" dirty="0">
                <a:solidFill>
                  <a:schemeClr val="accent2"/>
                </a:solidFill>
              </a:rPr>
              <a:t> </a:t>
            </a:r>
            <a:r>
              <a:rPr lang="ru-RU" altLang="ru-RU" sz="1600" b="1" dirty="0"/>
              <a:t>Библиотечные выставки</a:t>
            </a:r>
          </a:p>
        </p:txBody>
      </p:sp>
      <p:sp>
        <p:nvSpPr>
          <p:cNvPr id="13316" name="Text Box 4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2274887" y="4893505"/>
            <a:ext cx="2159000" cy="576263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FFFFFF"/>
              </a:gs>
              <a:gs pos="100000">
                <a:srgbClr val="99C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99CCFF"/>
            </a:extrusionClr>
          </a:sp3d>
        </p:spPr>
        <p:txBody>
          <a:bodyPr>
            <a:flatTx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buFont typeface="Symbol" pitchFamily="18" charset="2"/>
              <a:buNone/>
            </a:pPr>
            <a:r>
              <a:rPr lang="ru-RU" altLang="ru-RU" sz="1600" b="1" dirty="0"/>
              <a:t>Информационный вестник</a:t>
            </a:r>
          </a:p>
        </p:txBody>
      </p:sp>
      <p:sp>
        <p:nvSpPr>
          <p:cNvPr id="13317" name="Text Box 5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 rot="-5400000">
            <a:off x="6265069" y="3896519"/>
            <a:ext cx="1655762" cy="431800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FFFFFF"/>
              </a:gs>
              <a:gs pos="100000">
                <a:srgbClr val="99C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99CCFF"/>
            </a:extrusionClr>
          </a:sp3d>
        </p:spPr>
        <p:txBody>
          <a:bodyPr>
            <a:flatTx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buFont typeface="Symbol" pitchFamily="18" charset="2"/>
              <a:buNone/>
            </a:pPr>
            <a:r>
              <a:rPr lang="ru-RU" altLang="ru-RU" b="1" dirty="0"/>
              <a:t>Справки</a:t>
            </a: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 rot="-5400000">
            <a:off x="6838950" y="4040188"/>
            <a:ext cx="1946275" cy="431800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FFFFFF"/>
              </a:gs>
              <a:gs pos="100000">
                <a:srgbClr val="99C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99CCFF"/>
            </a:extrusionClr>
          </a:sp3d>
        </p:spPr>
        <p:txBody>
          <a:bodyPr>
            <a:flatTx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buFont typeface="Symbol" pitchFamily="18" charset="2"/>
              <a:buNone/>
            </a:pPr>
            <a:r>
              <a:rPr lang="ru-RU" altLang="ru-RU" b="1" dirty="0"/>
              <a:t>Консультаци</a:t>
            </a:r>
            <a:r>
              <a:rPr lang="ru-RU" altLang="ru-RU" b="1" dirty="0">
                <a:solidFill>
                  <a:schemeClr val="hlink"/>
                </a:solidFill>
              </a:rPr>
              <a:t>и</a:t>
            </a:r>
          </a:p>
        </p:txBody>
      </p:sp>
      <p:sp>
        <p:nvSpPr>
          <p:cNvPr id="13319" name="AutoShape 7"/>
          <p:cNvSpPr>
            <a:spLocks noChangeArrowheads="1"/>
          </p:cNvSpPr>
          <p:nvPr/>
        </p:nvSpPr>
        <p:spPr bwMode="auto">
          <a:xfrm>
            <a:off x="179388" y="3284538"/>
            <a:ext cx="1728787" cy="79057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C99FF"/>
              </a:gs>
              <a:gs pos="50000">
                <a:srgbClr val="FFFFFF"/>
              </a:gs>
              <a:gs pos="100000">
                <a:srgbClr val="CC99FF"/>
              </a:gs>
            </a:gsLst>
            <a:lin ang="5400000" scaled="1"/>
          </a:gra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CC99FF"/>
            </a:extrusionClr>
          </a:sp3d>
        </p:spPr>
        <p:txBody>
          <a:bodyPr>
            <a:flatTx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107950" y="3355975"/>
            <a:ext cx="194468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altLang="ru-RU" b="1">
                <a:solidFill>
                  <a:srgbClr val="333399"/>
                </a:solidFill>
              </a:rPr>
              <a:t>дифферен-</a:t>
            </a:r>
            <a:br>
              <a:rPr lang="ru-RU" altLang="ru-RU" b="1">
                <a:solidFill>
                  <a:srgbClr val="333399"/>
                </a:solidFill>
              </a:rPr>
            </a:br>
            <a:r>
              <a:rPr lang="ru-RU" altLang="ru-RU" b="1">
                <a:solidFill>
                  <a:srgbClr val="333399"/>
                </a:solidFill>
              </a:rPr>
              <a:t>цированное</a:t>
            </a:r>
            <a:endParaRPr lang="ru-RU" altLang="ru-RU"/>
          </a:p>
        </p:txBody>
      </p:sp>
      <p:sp>
        <p:nvSpPr>
          <p:cNvPr id="13321" name="Text Box 9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250825" y="4365625"/>
            <a:ext cx="1657350" cy="433388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FFFFFF"/>
              </a:gs>
              <a:gs pos="100000">
                <a:srgbClr val="99C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99CCFF"/>
            </a:extrusionClr>
          </a:sp3d>
        </p:spPr>
        <p:txBody>
          <a:bodyPr>
            <a:flatTx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buFont typeface="Symbol" pitchFamily="18" charset="2"/>
              <a:buNone/>
            </a:pPr>
            <a:r>
              <a:rPr lang="ru-RU" altLang="ru-RU" sz="1200" b="1" dirty="0"/>
              <a:t>индивидуальное информирование</a:t>
            </a:r>
          </a:p>
        </p:txBody>
      </p:sp>
      <p:sp>
        <p:nvSpPr>
          <p:cNvPr id="13322" name="Text Box 10">
            <a:hlinkClick r:id="rId5" action="ppaction://hlinksldjump"/>
          </p:cNvPr>
          <p:cNvSpPr txBox="1">
            <a:spLocks noChangeArrowheads="1"/>
          </p:cNvSpPr>
          <p:nvPr/>
        </p:nvSpPr>
        <p:spPr bwMode="auto">
          <a:xfrm>
            <a:off x="250825" y="5013325"/>
            <a:ext cx="1657350" cy="503238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FFFFFF"/>
              </a:gs>
              <a:gs pos="100000">
                <a:srgbClr val="99C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99CCFF"/>
            </a:extrusionClr>
          </a:sp3d>
        </p:spPr>
        <p:txBody>
          <a:bodyPr>
            <a:flatTx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buFont typeface="Symbol" pitchFamily="18" charset="2"/>
              <a:buNone/>
            </a:pPr>
            <a:r>
              <a:rPr lang="ru-RU" altLang="ru-RU" sz="1200" dirty="0">
                <a:solidFill>
                  <a:schemeClr val="hlink"/>
                </a:solidFill>
              </a:rPr>
              <a:t>«</a:t>
            </a:r>
            <a:r>
              <a:rPr lang="ru-RU" altLang="ru-RU" sz="1200" b="1" dirty="0"/>
              <a:t>Малые формы» библиографии</a:t>
            </a:r>
          </a:p>
        </p:txBody>
      </p:sp>
      <p:sp>
        <p:nvSpPr>
          <p:cNvPr id="13323" name="Text Box 11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322263" y="5620046"/>
            <a:ext cx="1657350" cy="360363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FFFFFF"/>
              </a:gs>
              <a:gs pos="100000">
                <a:srgbClr val="99C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99CCFF"/>
            </a:extrusionClr>
          </a:sp3d>
        </p:spPr>
        <p:txBody>
          <a:bodyPr>
            <a:flatTx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buFont typeface="Symbol" pitchFamily="18" charset="2"/>
              <a:buNone/>
            </a:pPr>
            <a:r>
              <a:rPr lang="ru-RU" altLang="ru-RU" sz="1600" b="1" dirty="0"/>
              <a:t>Обзоры</a:t>
            </a:r>
          </a:p>
        </p:txBody>
      </p:sp>
      <p:sp>
        <p:nvSpPr>
          <p:cNvPr id="13324" name="Text Box 13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2197100" y="4292600"/>
            <a:ext cx="2159000" cy="576263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FFFFFF"/>
              </a:gs>
              <a:gs pos="100000">
                <a:srgbClr val="99C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99CCFF"/>
            </a:extrusionClr>
          </a:sp3d>
        </p:spPr>
        <p:txBody>
          <a:bodyPr>
            <a:flatTx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buFont typeface="Symbol" pitchFamily="18" charset="2"/>
              <a:buNone/>
            </a:pPr>
            <a:r>
              <a:rPr lang="ru-RU" altLang="ru-RU" sz="1600" b="1" dirty="0"/>
              <a:t>Информационный бюллетень</a:t>
            </a:r>
          </a:p>
        </p:txBody>
      </p:sp>
      <p:sp>
        <p:nvSpPr>
          <p:cNvPr id="13325" name="Text Box 14"/>
          <p:cNvSpPr txBox="1">
            <a:spLocks noChangeArrowheads="1"/>
          </p:cNvSpPr>
          <p:nvPr/>
        </p:nvSpPr>
        <p:spPr bwMode="auto">
          <a:xfrm>
            <a:off x="4641850" y="6091238"/>
            <a:ext cx="1657350" cy="649287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FFFFFF"/>
              </a:gs>
              <a:gs pos="100000">
                <a:srgbClr val="99C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99CCFF"/>
            </a:extrusionClr>
          </a:sp3d>
        </p:spPr>
        <p:txBody>
          <a:bodyPr>
            <a:flatTx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buFont typeface="Symbol" pitchFamily="18" charset="2"/>
              <a:buNone/>
            </a:pPr>
            <a:r>
              <a:rPr lang="ru-RU" altLang="ru-RU" sz="1600" b="1" dirty="0"/>
              <a:t>День </a:t>
            </a:r>
            <a:br>
              <a:rPr lang="ru-RU" altLang="ru-RU" sz="1600" b="1" dirty="0"/>
            </a:br>
            <a:r>
              <a:rPr lang="ru-RU" altLang="ru-RU" sz="1600" b="1" dirty="0"/>
              <a:t>информации</a:t>
            </a:r>
            <a:endParaRPr lang="ru-RU" altLang="ru-RU" b="1" dirty="0"/>
          </a:p>
        </p:txBody>
      </p:sp>
      <p:sp>
        <p:nvSpPr>
          <p:cNvPr id="13326" name="Text Box 15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4643438" y="5300663"/>
            <a:ext cx="1655762" cy="647700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FFFFFF"/>
              </a:gs>
              <a:gs pos="100000">
                <a:srgbClr val="99C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99CCFF"/>
            </a:extrusionClr>
          </a:sp3d>
        </p:spPr>
        <p:txBody>
          <a:bodyPr>
            <a:flatTx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buFont typeface="Symbol" pitchFamily="18" charset="2"/>
              <a:buNone/>
            </a:pPr>
            <a:r>
              <a:rPr lang="ru-RU" altLang="ru-RU" sz="1400" b="1" dirty="0"/>
              <a:t>Комплексные мероприятия</a:t>
            </a:r>
          </a:p>
        </p:txBody>
      </p:sp>
      <p:sp>
        <p:nvSpPr>
          <p:cNvPr id="13327" name="Text Box 16">
            <a:hlinkClick r:id="rId6" action="ppaction://hlinksldjump"/>
          </p:cNvPr>
          <p:cNvSpPr txBox="1">
            <a:spLocks noChangeArrowheads="1"/>
          </p:cNvSpPr>
          <p:nvPr/>
        </p:nvSpPr>
        <p:spPr bwMode="auto">
          <a:xfrm>
            <a:off x="4662683" y="4216401"/>
            <a:ext cx="1657350" cy="1012825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FFFFFF"/>
              </a:gs>
              <a:gs pos="100000">
                <a:srgbClr val="99C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99CCFF"/>
            </a:extrusionClr>
          </a:sp3d>
        </p:spPr>
        <p:txBody>
          <a:bodyPr>
            <a:flatTx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buFont typeface="Symbol" pitchFamily="18" charset="2"/>
              <a:buNone/>
            </a:pPr>
            <a:r>
              <a:rPr lang="ru-RU" altLang="ru-RU" sz="1600" b="1" dirty="0"/>
              <a:t>Б/ф </a:t>
            </a:r>
            <a:r>
              <a:rPr lang="ru-RU" altLang="ru-RU" sz="1400" b="1" dirty="0"/>
              <a:t>дайджесты, списки,</a:t>
            </a:r>
            <a:br>
              <a:rPr lang="ru-RU" altLang="ru-RU" sz="1400" b="1" dirty="0"/>
            </a:br>
            <a:r>
              <a:rPr lang="ru-RU" altLang="ru-RU" sz="1400" b="1" dirty="0"/>
              <a:t>указатели</a:t>
            </a:r>
          </a:p>
        </p:txBody>
      </p:sp>
      <p:sp>
        <p:nvSpPr>
          <p:cNvPr id="83985" name="AutoShape 17"/>
          <p:cNvSpPr>
            <a:spLocks noChangeArrowheads="1"/>
          </p:cNvSpPr>
          <p:nvPr/>
        </p:nvSpPr>
        <p:spPr bwMode="auto">
          <a:xfrm rot="5400000">
            <a:off x="4944269" y="1543844"/>
            <a:ext cx="1284287" cy="733425"/>
          </a:xfrm>
          <a:custGeom>
            <a:avLst/>
            <a:gdLst>
              <a:gd name="G0" fmla="+- 11560 0 0"/>
              <a:gd name="G1" fmla="+- 17354 0 0"/>
              <a:gd name="G2" fmla="+- 5423 0 0"/>
              <a:gd name="G3" fmla="*/ 11560 1 2"/>
              <a:gd name="G4" fmla="+- G3 10800 0"/>
              <a:gd name="G5" fmla="+- 21600 11560 17354"/>
              <a:gd name="G6" fmla="+- 17354 5423 0"/>
              <a:gd name="G7" fmla="*/ G6 1 2"/>
              <a:gd name="G8" fmla="*/ 17354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7354 1 2"/>
              <a:gd name="G15" fmla="+- G5 0 G4"/>
              <a:gd name="G16" fmla="+- G0 0 G4"/>
              <a:gd name="G17" fmla="*/ G2 G15 G16"/>
              <a:gd name="T0" fmla="*/ 16580 w 21600"/>
              <a:gd name="T1" fmla="*/ 0 h 21600"/>
              <a:gd name="T2" fmla="*/ 11560 w 21600"/>
              <a:gd name="T3" fmla="*/ 5423 h 21600"/>
              <a:gd name="T4" fmla="*/ 0 w 21600"/>
              <a:gd name="T5" fmla="*/ 20637 h 21600"/>
              <a:gd name="T6" fmla="*/ 8677 w 21600"/>
              <a:gd name="T7" fmla="*/ 21600 h 21600"/>
              <a:gd name="T8" fmla="*/ 17354 w 21600"/>
              <a:gd name="T9" fmla="*/ 14176 h 21600"/>
              <a:gd name="T10" fmla="*/ 21600 w 21600"/>
              <a:gd name="T11" fmla="*/ 5423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580" y="0"/>
                </a:moveTo>
                <a:lnTo>
                  <a:pt x="11560" y="5423"/>
                </a:lnTo>
                <a:lnTo>
                  <a:pt x="15806" y="5423"/>
                </a:lnTo>
                <a:lnTo>
                  <a:pt x="15806" y="19673"/>
                </a:lnTo>
                <a:lnTo>
                  <a:pt x="0" y="19673"/>
                </a:lnTo>
                <a:lnTo>
                  <a:pt x="0" y="21600"/>
                </a:lnTo>
                <a:lnTo>
                  <a:pt x="17354" y="21600"/>
                </a:lnTo>
                <a:lnTo>
                  <a:pt x="17354" y="5423"/>
                </a:lnTo>
                <a:lnTo>
                  <a:pt x="21600" y="5423"/>
                </a:lnTo>
                <a:close/>
              </a:path>
            </a:pathLst>
          </a:custGeom>
          <a:gradFill rotWithShape="1">
            <a:gsLst>
              <a:gs pos="0">
                <a:srgbClr val="FF99FF"/>
              </a:gs>
              <a:gs pos="50000">
                <a:schemeClr val="bg1"/>
              </a:gs>
              <a:gs pos="100000">
                <a:srgbClr val="FF99FF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99FF"/>
            </a:extrusionClr>
          </a:sp3d>
        </p:spPr>
        <p:txBody>
          <a:bodyPr wrap="none" anchor="ctr">
            <a:flatTx/>
          </a:bodyPr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13329" name="AutoShape 18"/>
          <p:cNvSpPr>
            <a:spLocks noChangeArrowheads="1"/>
          </p:cNvSpPr>
          <p:nvPr/>
        </p:nvSpPr>
        <p:spPr bwMode="auto">
          <a:xfrm>
            <a:off x="6011863" y="1557338"/>
            <a:ext cx="2663825" cy="14398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C99FF"/>
              </a:gs>
              <a:gs pos="50000">
                <a:srgbClr val="FFFFFF"/>
              </a:gs>
              <a:gs pos="100000">
                <a:srgbClr val="CC99FF"/>
              </a:gs>
            </a:gsLst>
            <a:lin ang="5400000" scaled="1"/>
          </a:gra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CC99FF"/>
            </a:extrusionClr>
          </a:sp3d>
        </p:spPr>
        <p:txBody>
          <a:bodyPr>
            <a:flatTx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3330" name="Text Box 19"/>
          <p:cNvSpPr txBox="1">
            <a:spLocks noChangeArrowheads="1"/>
          </p:cNvSpPr>
          <p:nvPr/>
        </p:nvSpPr>
        <p:spPr bwMode="auto">
          <a:xfrm>
            <a:off x="6011863" y="1773238"/>
            <a:ext cx="2735262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altLang="ru-RU" b="1">
                <a:solidFill>
                  <a:srgbClr val="333399"/>
                </a:solidFill>
              </a:rPr>
              <a:t>Справочно-библиографическое обслуживание</a:t>
            </a:r>
            <a:endParaRPr lang="ru-RU" altLang="ru-RU"/>
          </a:p>
        </p:txBody>
      </p:sp>
      <p:sp>
        <p:nvSpPr>
          <p:cNvPr id="83988" name="AutoShape 20"/>
          <p:cNvSpPr>
            <a:spLocks noChangeArrowheads="1"/>
          </p:cNvSpPr>
          <p:nvPr/>
        </p:nvSpPr>
        <p:spPr bwMode="auto">
          <a:xfrm rot="16200000" flipH="1">
            <a:off x="1632744" y="2912269"/>
            <a:ext cx="1284287" cy="733425"/>
          </a:xfrm>
          <a:custGeom>
            <a:avLst/>
            <a:gdLst>
              <a:gd name="G0" fmla="+- 11560 0 0"/>
              <a:gd name="G1" fmla="+- 17354 0 0"/>
              <a:gd name="G2" fmla="+- 7340 0 0"/>
              <a:gd name="G3" fmla="*/ 11560 1 2"/>
              <a:gd name="G4" fmla="+- G3 10800 0"/>
              <a:gd name="G5" fmla="+- 21600 11560 17354"/>
              <a:gd name="G6" fmla="+- 17354 7340 0"/>
              <a:gd name="G7" fmla="*/ G6 1 2"/>
              <a:gd name="G8" fmla="*/ 17354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7354 1 2"/>
              <a:gd name="G15" fmla="+- G5 0 G4"/>
              <a:gd name="G16" fmla="+- G0 0 G4"/>
              <a:gd name="G17" fmla="*/ G2 G15 G16"/>
              <a:gd name="T0" fmla="*/ 16580 w 21600"/>
              <a:gd name="T1" fmla="*/ 0 h 21600"/>
              <a:gd name="T2" fmla="*/ 11560 w 21600"/>
              <a:gd name="T3" fmla="*/ 7340 h 21600"/>
              <a:gd name="T4" fmla="*/ 0 w 21600"/>
              <a:gd name="T5" fmla="*/ 20637 h 21600"/>
              <a:gd name="T6" fmla="*/ 8677 w 21600"/>
              <a:gd name="T7" fmla="*/ 21600 h 21600"/>
              <a:gd name="T8" fmla="*/ 17354 w 21600"/>
              <a:gd name="T9" fmla="*/ 15368 h 21600"/>
              <a:gd name="T10" fmla="*/ 21600 w 21600"/>
              <a:gd name="T11" fmla="*/ 7340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580" y="0"/>
                </a:moveTo>
                <a:lnTo>
                  <a:pt x="11560" y="7340"/>
                </a:lnTo>
                <a:lnTo>
                  <a:pt x="15806" y="7340"/>
                </a:lnTo>
                <a:lnTo>
                  <a:pt x="15806" y="19673"/>
                </a:lnTo>
                <a:lnTo>
                  <a:pt x="0" y="19673"/>
                </a:lnTo>
                <a:lnTo>
                  <a:pt x="0" y="21600"/>
                </a:lnTo>
                <a:lnTo>
                  <a:pt x="17354" y="21600"/>
                </a:lnTo>
                <a:lnTo>
                  <a:pt x="17354" y="7340"/>
                </a:lnTo>
                <a:lnTo>
                  <a:pt x="21600" y="7340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50000">
                <a:schemeClr val="bg1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>
            <a:flatTx/>
          </a:bodyPr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83989" name="AutoShape 21"/>
          <p:cNvSpPr>
            <a:spLocks noChangeArrowheads="1"/>
          </p:cNvSpPr>
          <p:nvPr/>
        </p:nvSpPr>
        <p:spPr bwMode="auto">
          <a:xfrm rot="5400000">
            <a:off x="2555082" y="2912269"/>
            <a:ext cx="1284287" cy="733425"/>
          </a:xfrm>
          <a:custGeom>
            <a:avLst/>
            <a:gdLst>
              <a:gd name="G0" fmla="+- 11560 0 0"/>
              <a:gd name="G1" fmla="+- 17354 0 0"/>
              <a:gd name="G2" fmla="+- 7340 0 0"/>
              <a:gd name="G3" fmla="*/ 11560 1 2"/>
              <a:gd name="G4" fmla="+- G3 10800 0"/>
              <a:gd name="G5" fmla="+- 21600 11560 17354"/>
              <a:gd name="G6" fmla="+- 17354 7340 0"/>
              <a:gd name="G7" fmla="*/ G6 1 2"/>
              <a:gd name="G8" fmla="*/ 17354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7354 1 2"/>
              <a:gd name="G15" fmla="+- G5 0 G4"/>
              <a:gd name="G16" fmla="+- G0 0 G4"/>
              <a:gd name="G17" fmla="*/ G2 G15 G16"/>
              <a:gd name="T0" fmla="*/ 16580 w 21600"/>
              <a:gd name="T1" fmla="*/ 0 h 21600"/>
              <a:gd name="T2" fmla="*/ 11560 w 21600"/>
              <a:gd name="T3" fmla="*/ 7340 h 21600"/>
              <a:gd name="T4" fmla="*/ 0 w 21600"/>
              <a:gd name="T5" fmla="*/ 20637 h 21600"/>
              <a:gd name="T6" fmla="*/ 8677 w 21600"/>
              <a:gd name="T7" fmla="*/ 21600 h 21600"/>
              <a:gd name="T8" fmla="*/ 17354 w 21600"/>
              <a:gd name="T9" fmla="*/ 15368 h 21600"/>
              <a:gd name="T10" fmla="*/ 21600 w 21600"/>
              <a:gd name="T11" fmla="*/ 7340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580" y="0"/>
                </a:moveTo>
                <a:lnTo>
                  <a:pt x="11560" y="7340"/>
                </a:lnTo>
                <a:lnTo>
                  <a:pt x="15806" y="7340"/>
                </a:lnTo>
                <a:lnTo>
                  <a:pt x="15806" y="19673"/>
                </a:lnTo>
                <a:lnTo>
                  <a:pt x="0" y="19673"/>
                </a:lnTo>
                <a:lnTo>
                  <a:pt x="0" y="21600"/>
                </a:lnTo>
                <a:lnTo>
                  <a:pt x="17354" y="21600"/>
                </a:lnTo>
                <a:lnTo>
                  <a:pt x="17354" y="7340"/>
                </a:lnTo>
                <a:lnTo>
                  <a:pt x="21600" y="7340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50000">
                <a:schemeClr val="bg1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>
            <a:flatTx/>
          </a:bodyPr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13333" name="AutoShape 22"/>
          <p:cNvSpPr>
            <a:spLocks noChangeArrowheads="1"/>
          </p:cNvSpPr>
          <p:nvPr/>
        </p:nvSpPr>
        <p:spPr bwMode="auto">
          <a:xfrm>
            <a:off x="1331913" y="1557338"/>
            <a:ext cx="2952750" cy="15113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C99FF"/>
              </a:gs>
              <a:gs pos="50000">
                <a:srgbClr val="FFFFFF"/>
              </a:gs>
              <a:gs pos="100000">
                <a:srgbClr val="CC99FF"/>
              </a:gs>
            </a:gsLst>
            <a:lin ang="5400000" scaled="1"/>
          </a:gra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CC99FF"/>
            </a:extrusionClr>
          </a:sp3d>
        </p:spPr>
        <p:txBody>
          <a:bodyPr>
            <a:flatTx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3334" name="Text Box 23"/>
          <p:cNvSpPr txBox="1">
            <a:spLocks noChangeArrowheads="1"/>
          </p:cNvSpPr>
          <p:nvPr/>
        </p:nvSpPr>
        <p:spPr bwMode="auto">
          <a:xfrm>
            <a:off x="1476375" y="1557338"/>
            <a:ext cx="2735263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altLang="ru-RU" b="1">
                <a:solidFill>
                  <a:srgbClr val="333399"/>
                </a:solidFill>
              </a:rPr>
              <a:t>Библиографическое  информирование (информационно-библиографическое обслуживание)</a:t>
            </a:r>
            <a:endParaRPr lang="ru-RU" altLang="ru-RU"/>
          </a:p>
        </p:txBody>
      </p:sp>
      <p:sp>
        <p:nvSpPr>
          <p:cNvPr id="13335" name="AutoShape 24"/>
          <p:cNvSpPr>
            <a:spLocks noChangeArrowheads="1"/>
          </p:cNvSpPr>
          <p:nvPr/>
        </p:nvSpPr>
        <p:spPr bwMode="auto">
          <a:xfrm>
            <a:off x="3562350" y="3284538"/>
            <a:ext cx="1801813" cy="79057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C99FF"/>
              </a:gs>
              <a:gs pos="50000">
                <a:srgbClr val="FFFFFF"/>
              </a:gs>
              <a:gs pos="100000">
                <a:srgbClr val="CC99FF"/>
              </a:gs>
            </a:gsLst>
            <a:lin ang="5400000" scaled="1"/>
          </a:gra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CC99FF"/>
            </a:extrusionClr>
          </a:sp3d>
        </p:spPr>
        <p:txBody>
          <a:bodyPr>
            <a:flatTx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3336" name="Text Box 25"/>
          <p:cNvSpPr txBox="1">
            <a:spLocks noChangeArrowheads="1"/>
          </p:cNvSpPr>
          <p:nvPr/>
        </p:nvSpPr>
        <p:spPr bwMode="auto">
          <a:xfrm>
            <a:off x="3492500" y="3500438"/>
            <a:ext cx="194468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altLang="ru-RU" b="1">
                <a:solidFill>
                  <a:srgbClr val="333399"/>
                </a:solidFill>
              </a:rPr>
              <a:t>массовое</a:t>
            </a:r>
            <a:endParaRPr lang="ru-RU" altLang="ru-RU"/>
          </a:p>
        </p:txBody>
      </p:sp>
      <p:sp>
        <p:nvSpPr>
          <p:cNvPr id="83994" name="AutoShape 26"/>
          <p:cNvSpPr>
            <a:spLocks noChangeArrowheads="1"/>
          </p:cNvSpPr>
          <p:nvPr/>
        </p:nvSpPr>
        <p:spPr bwMode="auto">
          <a:xfrm rot="16200000" flipH="1">
            <a:off x="4009232" y="1543844"/>
            <a:ext cx="1284287" cy="733425"/>
          </a:xfrm>
          <a:custGeom>
            <a:avLst/>
            <a:gdLst>
              <a:gd name="G0" fmla="+- 11560 0 0"/>
              <a:gd name="G1" fmla="+- 17354 0 0"/>
              <a:gd name="G2" fmla="+- 7340 0 0"/>
              <a:gd name="G3" fmla="*/ 11560 1 2"/>
              <a:gd name="G4" fmla="+- G3 10800 0"/>
              <a:gd name="G5" fmla="+- 21600 11560 17354"/>
              <a:gd name="G6" fmla="+- 17354 7340 0"/>
              <a:gd name="G7" fmla="*/ G6 1 2"/>
              <a:gd name="G8" fmla="*/ 17354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7354 1 2"/>
              <a:gd name="G15" fmla="+- G5 0 G4"/>
              <a:gd name="G16" fmla="+- G0 0 G4"/>
              <a:gd name="G17" fmla="*/ G2 G15 G16"/>
              <a:gd name="T0" fmla="*/ 16580 w 21600"/>
              <a:gd name="T1" fmla="*/ 0 h 21600"/>
              <a:gd name="T2" fmla="*/ 11560 w 21600"/>
              <a:gd name="T3" fmla="*/ 7340 h 21600"/>
              <a:gd name="T4" fmla="*/ 0 w 21600"/>
              <a:gd name="T5" fmla="*/ 20637 h 21600"/>
              <a:gd name="T6" fmla="*/ 8677 w 21600"/>
              <a:gd name="T7" fmla="*/ 21600 h 21600"/>
              <a:gd name="T8" fmla="*/ 17354 w 21600"/>
              <a:gd name="T9" fmla="*/ 15368 h 21600"/>
              <a:gd name="T10" fmla="*/ 21600 w 21600"/>
              <a:gd name="T11" fmla="*/ 7340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580" y="0"/>
                </a:moveTo>
                <a:lnTo>
                  <a:pt x="11560" y="7340"/>
                </a:lnTo>
                <a:lnTo>
                  <a:pt x="15806" y="7340"/>
                </a:lnTo>
                <a:lnTo>
                  <a:pt x="15806" y="19673"/>
                </a:lnTo>
                <a:lnTo>
                  <a:pt x="0" y="19673"/>
                </a:lnTo>
                <a:lnTo>
                  <a:pt x="0" y="21600"/>
                </a:lnTo>
                <a:lnTo>
                  <a:pt x="17354" y="21600"/>
                </a:lnTo>
                <a:lnTo>
                  <a:pt x="17354" y="7340"/>
                </a:lnTo>
                <a:lnTo>
                  <a:pt x="21600" y="7340"/>
                </a:lnTo>
                <a:close/>
              </a:path>
            </a:pathLst>
          </a:custGeom>
          <a:gradFill rotWithShape="1">
            <a:gsLst>
              <a:gs pos="0">
                <a:srgbClr val="FF99FF"/>
              </a:gs>
              <a:gs pos="50000">
                <a:schemeClr val="bg1"/>
              </a:gs>
              <a:gs pos="100000">
                <a:srgbClr val="FF99FF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99FF"/>
            </a:extrusionClr>
          </a:sp3d>
        </p:spPr>
        <p:txBody>
          <a:bodyPr wrap="none" anchor="ctr">
            <a:flatTx/>
          </a:bodyPr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13338" name="AutoShape 27"/>
          <p:cNvSpPr>
            <a:spLocks noChangeArrowheads="1"/>
          </p:cNvSpPr>
          <p:nvPr/>
        </p:nvSpPr>
        <p:spPr bwMode="auto">
          <a:xfrm>
            <a:off x="395288" y="260350"/>
            <a:ext cx="8208962" cy="10080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99FF"/>
              </a:gs>
              <a:gs pos="50000">
                <a:srgbClr val="FFFFFF"/>
              </a:gs>
              <a:gs pos="100000">
                <a:srgbClr val="FF99FF"/>
              </a:gs>
            </a:gsLst>
            <a:lin ang="5400000" scaled="1"/>
          </a:gra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99FF"/>
            </a:extrusionClr>
          </a:sp3d>
        </p:spPr>
        <p:txBody>
          <a:bodyPr>
            <a:flatTx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3339" name="Text Box 28"/>
          <p:cNvSpPr txBox="1">
            <a:spLocks noChangeArrowheads="1"/>
          </p:cNvSpPr>
          <p:nvPr/>
        </p:nvSpPr>
        <p:spPr bwMode="auto">
          <a:xfrm>
            <a:off x="539750" y="333375"/>
            <a:ext cx="806450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altLang="ru-RU" sz="2200" b="1" dirty="0">
                <a:solidFill>
                  <a:srgbClr val="333399"/>
                </a:solidFill>
              </a:rPr>
              <a:t>Основные виды и формы информационного </a:t>
            </a:r>
          </a:p>
          <a:p>
            <a:pPr algn="ctr" eaLnBrk="1" hangingPunct="1"/>
            <a:r>
              <a:rPr lang="ru-RU" altLang="ru-RU" sz="2200" b="1" dirty="0">
                <a:solidFill>
                  <a:srgbClr val="333399"/>
                </a:solidFill>
              </a:rPr>
              <a:t>сопровождения в </a:t>
            </a:r>
            <a:r>
              <a:rPr lang="ru-RU" altLang="ru-RU" sz="2200" b="1" dirty="0" smtClean="0">
                <a:solidFill>
                  <a:srgbClr val="333399"/>
                </a:solidFill>
              </a:rPr>
              <a:t>библиотеках</a:t>
            </a:r>
          </a:p>
          <a:p>
            <a:pPr algn="ctr" eaLnBrk="1" hangingPunct="1"/>
            <a:r>
              <a:rPr lang="ru-RU" altLang="ru-RU" sz="2200" b="1" dirty="0" smtClean="0">
                <a:solidFill>
                  <a:srgbClr val="333399"/>
                </a:solidFill>
              </a:rPr>
              <a:t>(везде применяются новые технологии)</a:t>
            </a:r>
            <a:endParaRPr lang="ru-RU" altLang="ru-RU" sz="2200" dirty="0"/>
          </a:p>
        </p:txBody>
      </p:sp>
    </p:spTree>
    <p:extLst>
      <p:ext uri="{BB962C8B-B14F-4D97-AF65-F5344CB8AC3E}">
        <p14:creationId xmlns:p14="http://schemas.microsoft.com/office/powerpoint/2010/main" val="11061192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2775" y="1268760"/>
            <a:ext cx="8153400" cy="5328890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/>
              <a:t>Что дает библиотеке внедрение ИТ-технологий?</a:t>
            </a:r>
          </a:p>
          <a:p>
            <a:pPr marL="0" indent="0">
              <a:buNone/>
            </a:pPr>
            <a:r>
              <a:rPr lang="ru-RU" dirty="0" smtClean="0"/>
              <a:t>- </a:t>
            </a:r>
            <a:r>
              <a:rPr lang="ru-RU" sz="2500" dirty="0" smtClean="0"/>
              <a:t>максимально </a:t>
            </a:r>
            <a:r>
              <a:rPr lang="ru-RU" sz="2500" dirty="0"/>
              <a:t>полное и быстрое удовлетворение </a:t>
            </a:r>
            <a:r>
              <a:rPr lang="ru-RU" sz="2500" dirty="0" smtClean="0"/>
              <a:t>потребностей,</a:t>
            </a:r>
            <a:endParaRPr lang="ru-RU" sz="2500" dirty="0"/>
          </a:p>
          <a:p>
            <a:pPr marL="0" indent="0">
              <a:buNone/>
            </a:pPr>
            <a:r>
              <a:rPr lang="ru-RU" sz="2500" dirty="0" smtClean="0"/>
              <a:t>- активизация </a:t>
            </a:r>
            <a:r>
              <a:rPr lang="ru-RU" sz="2500" dirty="0"/>
              <a:t>роли библиотекаря как посредника между пользователем и </a:t>
            </a:r>
            <a:r>
              <a:rPr lang="ru-RU" sz="2500" dirty="0" smtClean="0"/>
              <a:t>информацией,</a:t>
            </a:r>
            <a:endParaRPr lang="ru-RU" sz="2500" dirty="0"/>
          </a:p>
          <a:p>
            <a:pPr marL="0" indent="0">
              <a:buNone/>
            </a:pPr>
            <a:r>
              <a:rPr lang="ru-RU" sz="2500" dirty="0" smtClean="0"/>
              <a:t>- распространение </a:t>
            </a:r>
            <a:r>
              <a:rPr lang="ru-RU" sz="2500" dirty="0"/>
              <a:t>новых форм </a:t>
            </a:r>
            <a:r>
              <a:rPr lang="ru-RU" sz="2500" dirty="0" smtClean="0"/>
              <a:t>обслуживания, новых услуг и сервиса </a:t>
            </a:r>
            <a:r>
              <a:rPr lang="ru-RU" sz="2500" dirty="0"/>
              <a:t>(отчасти и через систему платных услуг</a:t>
            </a:r>
            <a:r>
              <a:rPr lang="ru-RU" sz="2500" dirty="0" smtClean="0"/>
              <a:t>), </a:t>
            </a:r>
            <a:r>
              <a:rPr lang="ru-RU" sz="2500" dirty="0"/>
              <a:t>способствующих расширению диапазона традиционно предоставляемых библиотекой </a:t>
            </a:r>
            <a:r>
              <a:rPr lang="ru-RU" sz="2500" dirty="0" smtClean="0"/>
              <a:t>возможностей,</a:t>
            </a:r>
          </a:p>
          <a:p>
            <a:pPr marL="0" indent="0">
              <a:buNone/>
            </a:pPr>
            <a:r>
              <a:rPr lang="ru-RU" sz="2500" dirty="0" smtClean="0"/>
              <a:t>- предоставление информации потребителю в любой форме, на любом носителе.</a:t>
            </a:r>
            <a:endParaRPr lang="ru-RU" sz="25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383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Развитие </a:t>
            </a:r>
            <a:r>
              <a:rPr lang="ru-RU" b="1" dirty="0" smtClean="0"/>
              <a:t>Интернет </a:t>
            </a:r>
            <a:r>
              <a:rPr lang="ru-RU" b="1" dirty="0"/>
              <a:t>технологий </a:t>
            </a:r>
            <a:r>
              <a:rPr lang="ru-RU" dirty="0"/>
              <a:t>открыло для библиотек новый </a:t>
            </a:r>
            <a:r>
              <a:rPr lang="ru-RU" dirty="0" smtClean="0"/>
              <a:t>уровень. </a:t>
            </a:r>
          </a:p>
          <a:p>
            <a:pPr marL="0" indent="0">
              <a:buNone/>
            </a:pPr>
            <a:r>
              <a:rPr lang="ru-RU" dirty="0" smtClean="0"/>
              <a:t>Интернет-ресурсы разнопланово используются библиотекарями в обслуживании пользователя</a:t>
            </a:r>
          </a:p>
          <a:p>
            <a:pPr marL="0" indent="0">
              <a:buNone/>
            </a:pPr>
            <a:r>
              <a:rPr lang="ru-RU" b="1" dirty="0" smtClean="0"/>
              <a:t>Электронная </a:t>
            </a:r>
            <a:r>
              <a:rPr lang="ru-RU" b="1" dirty="0"/>
              <a:t>почта </a:t>
            </a:r>
            <a:r>
              <a:rPr lang="ru-RU" dirty="0"/>
              <a:t>– дешевый оперативный и удобный канал распространения 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252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988840"/>
            <a:ext cx="8154615" cy="4608810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/>
              <a:t>Взаимодействие традиционной библиотеки </a:t>
            </a:r>
            <a:endParaRPr lang="ru-RU" sz="2800" dirty="0" smtClean="0"/>
          </a:p>
          <a:p>
            <a:pPr marL="0" indent="0">
              <a:buNone/>
            </a:pPr>
            <a:r>
              <a:rPr lang="ru-RU" sz="2800" dirty="0" smtClean="0"/>
              <a:t>с </a:t>
            </a:r>
            <a:r>
              <a:rPr lang="ru-RU" sz="2800" dirty="0"/>
              <a:t>интернет технологиями вывело</a:t>
            </a:r>
          </a:p>
          <a:p>
            <a:pPr marL="0" indent="0">
              <a:buNone/>
            </a:pPr>
            <a:r>
              <a:rPr lang="ru-RU" sz="2800" dirty="0"/>
              <a:t>библиотечную деятельность на более высокий уровень, открыло качественно </a:t>
            </a:r>
            <a:r>
              <a:rPr lang="ru-RU" sz="2800" dirty="0" smtClean="0"/>
              <a:t>новые возможности</a:t>
            </a:r>
            <a:r>
              <a:rPr lang="ru-RU" sz="2800" dirty="0"/>
              <a:t>. </a:t>
            </a:r>
            <a:endParaRPr lang="ru-RU" sz="2800" dirty="0" smtClean="0"/>
          </a:p>
          <a:p>
            <a:pPr marL="0" indent="0">
              <a:buNone/>
            </a:pPr>
            <a:r>
              <a:rPr lang="ru-RU" sz="2800" dirty="0" smtClean="0"/>
              <a:t>Качество</a:t>
            </a:r>
          </a:p>
          <a:p>
            <a:pPr marL="0" indent="0">
              <a:buNone/>
            </a:pPr>
            <a:r>
              <a:rPr lang="ru-RU" sz="2800" dirty="0" smtClean="0"/>
              <a:t>Быстрота</a:t>
            </a:r>
          </a:p>
          <a:p>
            <a:pPr marL="0" indent="0">
              <a:buNone/>
            </a:pPr>
            <a:r>
              <a:rPr lang="ru-RU" sz="2800" dirty="0" smtClean="0"/>
              <a:t>Менее </a:t>
            </a:r>
            <a:r>
              <a:rPr lang="ru-RU" sz="2800" dirty="0" err="1" smtClean="0"/>
              <a:t>трудозатратно</a:t>
            </a:r>
            <a:endParaRPr lang="ru-RU" sz="2800" dirty="0" smtClean="0"/>
          </a:p>
          <a:p>
            <a:pPr marL="0" indent="0">
              <a:buNone/>
            </a:pPr>
            <a:r>
              <a:rPr lang="ru-RU" sz="2800" dirty="0" smtClean="0"/>
              <a:t>Менее </a:t>
            </a:r>
            <a:r>
              <a:rPr lang="ru-RU" sz="2800" dirty="0" err="1" smtClean="0"/>
              <a:t>финансовозатратно</a:t>
            </a:r>
            <a:endParaRPr 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val="2325226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2775" y="1628800"/>
            <a:ext cx="8153400" cy="496885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Интернет дает возможность:</a:t>
            </a:r>
          </a:p>
          <a:p>
            <a:r>
              <a:rPr lang="ru-RU" dirty="0" smtClean="0"/>
              <a:t>Использовать различные информационные ресурсы удаленного доступа. </a:t>
            </a:r>
            <a:endParaRPr lang="ru-RU" dirty="0"/>
          </a:p>
          <a:p>
            <a:r>
              <a:rPr lang="ru-RU" dirty="0" smtClean="0"/>
              <a:t>Участвовать библиотеке </a:t>
            </a:r>
            <a:r>
              <a:rPr lang="ru-RU" dirty="0"/>
              <a:t>в </a:t>
            </a:r>
            <a:r>
              <a:rPr lang="ru-RU" dirty="0" err="1" smtClean="0"/>
              <a:t>соцсетях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 smtClean="0"/>
              <a:t>Создавать библиотечную </a:t>
            </a:r>
            <a:r>
              <a:rPr lang="ru-RU" dirty="0" err="1" smtClean="0"/>
              <a:t>блогосферу</a:t>
            </a:r>
            <a:r>
              <a:rPr lang="ru-RU" dirty="0" smtClean="0"/>
              <a:t>.  (Развитие </a:t>
            </a:r>
            <a:r>
              <a:rPr lang="ru-RU" dirty="0"/>
              <a:t>блогов и появление </a:t>
            </a:r>
            <a:r>
              <a:rPr lang="ru-RU" dirty="0" smtClean="0"/>
              <a:t>блог-сервисов).</a:t>
            </a:r>
          </a:p>
          <a:p>
            <a:endParaRPr lang="ru-RU" dirty="0" smtClean="0"/>
          </a:p>
          <a:p>
            <a:r>
              <a:rPr lang="ru-RU" dirty="0" smtClean="0"/>
              <a:t>И многое другое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9726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2775" y="1772816"/>
            <a:ext cx="8153400" cy="4824834"/>
          </a:xfrm>
        </p:spPr>
        <p:txBody>
          <a:bodyPr/>
          <a:lstStyle/>
          <a:p>
            <a:pPr marL="0" indent="0">
              <a:buNone/>
            </a:pPr>
            <a:r>
              <a:rPr lang="ru-RU" sz="6000" dirty="0" smtClean="0"/>
              <a:t>АБИС</a:t>
            </a:r>
            <a:r>
              <a:rPr lang="ru-RU" sz="7200" dirty="0" smtClean="0"/>
              <a:t> </a:t>
            </a:r>
            <a:r>
              <a:rPr lang="ru-RU" sz="4800" dirty="0" smtClean="0"/>
              <a:t>(</a:t>
            </a:r>
            <a:r>
              <a:rPr lang="ru-RU" sz="4800" dirty="0"/>
              <a:t>или  </a:t>
            </a:r>
            <a:r>
              <a:rPr lang="ru-RU" sz="4800" dirty="0" smtClean="0"/>
              <a:t>АИБС, или САБ) </a:t>
            </a:r>
            <a:r>
              <a:rPr lang="ru-RU" sz="3600" dirty="0" smtClean="0"/>
              <a:t>предназначаются для автоматизации библиотечных процессов (каталогизация, книговыдача, комплектование, </a:t>
            </a:r>
            <a:r>
              <a:rPr lang="ru-RU" sz="3600" dirty="0" err="1" smtClean="0"/>
              <a:t>книгообеспеченность</a:t>
            </a:r>
            <a:r>
              <a:rPr lang="ru-RU" sz="3600" dirty="0" smtClean="0"/>
              <a:t>), автоматизируют места библиотекаря и читателя.</a:t>
            </a:r>
          </a:p>
          <a:p>
            <a:pPr marL="0" indent="0" algn="ctr">
              <a:buNone/>
            </a:pPr>
            <a:endParaRPr lang="ru-RU" sz="4800" dirty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236258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775" y="44450"/>
            <a:ext cx="5994400" cy="9906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2775" y="1340768"/>
            <a:ext cx="8153400" cy="5256882"/>
          </a:xfrm>
        </p:spPr>
        <p:txBody>
          <a:bodyPr/>
          <a:lstStyle/>
          <a:p>
            <a:endParaRPr lang="ru-RU" sz="2200" i="1" dirty="0" smtClean="0"/>
          </a:p>
          <a:p>
            <a:pPr marL="0" indent="0">
              <a:buNone/>
            </a:pPr>
            <a:r>
              <a:rPr lang="ru-RU" sz="2500" dirty="0" smtClean="0"/>
              <a:t>Что ещё? Например:</a:t>
            </a:r>
          </a:p>
          <a:p>
            <a:r>
              <a:rPr lang="ru-RU" sz="2500" dirty="0" smtClean="0"/>
              <a:t>автоматизированный </a:t>
            </a:r>
            <a:r>
              <a:rPr lang="ru-RU" sz="2500" dirty="0"/>
              <a:t>заказ документов из </a:t>
            </a:r>
            <a:r>
              <a:rPr lang="ru-RU" sz="2500" dirty="0" smtClean="0"/>
              <a:t>хранилищ;</a:t>
            </a:r>
          </a:p>
          <a:p>
            <a:r>
              <a:rPr lang="ru-RU" sz="2500" dirty="0"/>
              <a:t>управление регистрацией пользователей и пропуском их в библиотеку. Система сигнализирует о просроченных или утраченных билетах, проштрафившихся читателях, фиксирует время и дату входа читателя в </a:t>
            </a:r>
            <a:r>
              <a:rPr lang="ru-RU" sz="2500" dirty="0" smtClean="0"/>
              <a:t>библиотеку; </a:t>
            </a:r>
          </a:p>
          <a:p>
            <a:r>
              <a:rPr lang="ru-RU" sz="2500" dirty="0" smtClean="0"/>
              <a:t>облачные </a:t>
            </a:r>
            <a:r>
              <a:rPr lang="ru-RU" sz="2500" dirty="0"/>
              <a:t>технологии </a:t>
            </a:r>
            <a:r>
              <a:rPr lang="ru-RU" sz="2500" dirty="0" smtClean="0"/>
              <a:t>(</a:t>
            </a:r>
            <a:r>
              <a:rPr lang="ru-RU" sz="2500" dirty="0" err="1" smtClean="0"/>
              <a:t>файлохранилища</a:t>
            </a:r>
            <a:r>
              <a:rPr lang="ru-RU" sz="2500" dirty="0" smtClean="0"/>
              <a:t>). </a:t>
            </a:r>
          </a:p>
          <a:p>
            <a:r>
              <a:rPr lang="ru-RU" sz="2500" dirty="0" smtClean="0"/>
              <a:t>Инвентаризация фондов автоматическая.</a:t>
            </a:r>
            <a:endParaRPr lang="ru-RU" sz="2500" dirty="0"/>
          </a:p>
        </p:txBody>
      </p:sp>
    </p:spTree>
    <p:extLst>
      <p:ext uri="{BB962C8B-B14F-4D97-AF65-F5344CB8AC3E}">
        <p14:creationId xmlns:p14="http://schemas.microsoft.com/office/powerpoint/2010/main" val="1920157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268760"/>
            <a:ext cx="8153400" cy="5256882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/>
              <a:t> </a:t>
            </a:r>
            <a:endParaRPr lang="ru-RU" sz="2500" dirty="0" smtClean="0"/>
          </a:p>
          <a:p>
            <a:pPr marL="0" indent="0">
              <a:buNone/>
            </a:pPr>
            <a:endParaRPr lang="ru-RU" sz="2500" dirty="0" smtClean="0"/>
          </a:p>
          <a:p>
            <a:pPr marL="0" indent="0">
              <a:buNone/>
            </a:pPr>
            <a:endParaRPr lang="ru-RU" sz="2500" dirty="0"/>
          </a:p>
          <a:p>
            <a:pPr marL="0" indent="0" algn="ctr">
              <a:buNone/>
            </a:pPr>
            <a:r>
              <a:rPr lang="ru-RU" sz="4000" dirty="0" smtClean="0"/>
              <a:t>Спасибо за внимание!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515077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_ипк новый">
  <a:themeElements>
    <a:clrScheme name="5_ипк новый 1">
      <a:dk1>
        <a:srgbClr val="000000"/>
      </a:dk1>
      <a:lt1>
        <a:srgbClr val="FFFFFF"/>
      </a:lt1>
      <a:dk2>
        <a:srgbClr val="FFFFFF"/>
      </a:dk2>
      <a:lt2>
        <a:srgbClr val="EBDDC3"/>
      </a:lt2>
      <a:accent1>
        <a:srgbClr val="94B6D2"/>
      </a:accent1>
      <a:accent2>
        <a:srgbClr val="DD8047"/>
      </a:accent2>
      <a:accent3>
        <a:srgbClr val="FFFFFF"/>
      </a:accent3>
      <a:accent4>
        <a:srgbClr val="000000"/>
      </a:accent4>
      <a:accent5>
        <a:srgbClr val="C8D7E5"/>
      </a:accent5>
      <a:accent6>
        <a:srgbClr val="C8733F"/>
      </a:accent6>
      <a:hlink>
        <a:srgbClr val="F7B615"/>
      </a:hlink>
      <a:folHlink>
        <a:srgbClr val="704404"/>
      </a:folHlink>
    </a:clrScheme>
    <a:fontScheme name="5_ипк новый">
      <a:majorFont>
        <a:latin typeface="Optima Cyr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ипк новый 1">
        <a:dk1>
          <a:srgbClr val="000000"/>
        </a:dk1>
        <a:lt1>
          <a:srgbClr val="FFFFFF"/>
        </a:lt1>
        <a:dk2>
          <a:srgbClr val="FFFFFF"/>
        </a:dk2>
        <a:lt2>
          <a:srgbClr val="EBDDC3"/>
        </a:lt2>
        <a:accent1>
          <a:srgbClr val="94B6D2"/>
        </a:accent1>
        <a:accent2>
          <a:srgbClr val="DD8047"/>
        </a:accent2>
        <a:accent3>
          <a:srgbClr val="FFFFFF"/>
        </a:accent3>
        <a:accent4>
          <a:srgbClr val="000000"/>
        </a:accent4>
        <a:accent5>
          <a:srgbClr val="C8D7E5"/>
        </a:accent5>
        <a:accent6>
          <a:srgbClr val="C8733F"/>
        </a:accent6>
        <a:hlink>
          <a:srgbClr val="F7B615"/>
        </a:hlink>
        <a:folHlink>
          <a:srgbClr val="70440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6_ипк новый">
  <a:themeElements>
    <a:clrScheme name="6_ипк новый 1">
      <a:dk1>
        <a:srgbClr val="000000"/>
      </a:dk1>
      <a:lt1>
        <a:srgbClr val="FFFFFF"/>
      </a:lt1>
      <a:dk2>
        <a:srgbClr val="FFFFFF"/>
      </a:dk2>
      <a:lt2>
        <a:srgbClr val="EBDDC3"/>
      </a:lt2>
      <a:accent1>
        <a:srgbClr val="94B6D2"/>
      </a:accent1>
      <a:accent2>
        <a:srgbClr val="DD8047"/>
      </a:accent2>
      <a:accent3>
        <a:srgbClr val="FFFFFF"/>
      </a:accent3>
      <a:accent4>
        <a:srgbClr val="000000"/>
      </a:accent4>
      <a:accent5>
        <a:srgbClr val="C8D7E5"/>
      </a:accent5>
      <a:accent6>
        <a:srgbClr val="C8733F"/>
      </a:accent6>
      <a:hlink>
        <a:srgbClr val="F7B615"/>
      </a:hlink>
      <a:folHlink>
        <a:srgbClr val="704404"/>
      </a:folHlink>
    </a:clrScheme>
    <a:fontScheme name="6_ипк новый">
      <a:majorFont>
        <a:latin typeface="Optima Cyr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ипк новый 1">
        <a:dk1>
          <a:srgbClr val="000000"/>
        </a:dk1>
        <a:lt1>
          <a:srgbClr val="FFFFFF"/>
        </a:lt1>
        <a:dk2>
          <a:srgbClr val="FFFFFF"/>
        </a:dk2>
        <a:lt2>
          <a:srgbClr val="EBDDC3"/>
        </a:lt2>
        <a:accent1>
          <a:srgbClr val="94B6D2"/>
        </a:accent1>
        <a:accent2>
          <a:srgbClr val="DD8047"/>
        </a:accent2>
        <a:accent3>
          <a:srgbClr val="FFFFFF"/>
        </a:accent3>
        <a:accent4>
          <a:srgbClr val="000000"/>
        </a:accent4>
        <a:accent5>
          <a:srgbClr val="C8D7E5"/>
        </a:accent5>
        <a:accent6>
          <a:srgbClr val="C8733F"/>
        </a:accent6>
        <a:hlink>
          <a:srgbClr val="F7B615"/>
        </a:hlink>
        <a:folHlink>
          <a:srgbClr val="70440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7_ипк новый">
  <a:themeElements>
    <a:clrScheme name="7_ипк новый 1">
      <a:dk1>
        <a:srgbClr val="000000"/>
      </a:dk1>
      <a:lt1>
        <a:srgbClr val="FFFFFF"/>
      </a:lt1>
      <a:dk2>
        <a:srgbClr val="FFFFFF"/>
      </a:dk2>
      <a:lt2>
        <a:srgbClr val="EBDDC3"/>
      </a:lt2>
      <a:accent1>
        <a:srgbClr val="94B6D2"/>
      </a:accent1>
      <a:accent2>
        <a:srgbClr val="DD8047"/>
      </a:accent2>
      <a:accent3>
        <a:srgbClr val="FFFFFF"/>
      </a:accent3>
      <a:accent4>
        <a:srgbClr val="000000"/>
      </a:accent4>
      <a:accent5>
        <a:srgbClr val="C8D7E5"/>
      </a:accent5>
      <a:accent6>
        <a:srgbClr val="C8733F"/>
      </a:accent6>
      <a:hlink>
        <a:srgbClr val="F7B615"/>
      </a:hlink>
      <a:folHlink>
        <a:srgbClr val="704404"/>
      </a:folHlink>
    </a:clrScheme>
    <a:fontScheme name="7_ипк новый">
      <a:majorFont>
        <a:latin typeface="Optima Cyr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ипк новый 1">
        <a:dk1>
          <a:srgbClr val="000000"/>
        </a:dk1>
        <a:lt1>
          <a:srgbClr val="FFFFFF"/>
        </a:lt1>
        <a:dk2>
          <a:srgbClr val="FFFFFF"/>
        </a:dk2>
        <a:lt2>
          <a:srgbClr val="EBDDC3"/>
        </a:lt2>
        <a:accent1>
          <a:srgbClr val="94B6D2"/>
        </a:accent1>
        <a:accent2>
          <a:srgbClr val="DD8047"/>
        </a:accent2>
        <a:accent3>
          <a:srgbClr val="FFFFFF"/>
        </a:accent3>
        <a:accent4>
          <a:srgbClr val="000000"/>
        </a:accent4>
        <a:accent5>
          <a:srgbClr val="C8D7E5"/>
        </a:accent5>
        <a:accent6>
          <a:srgbClr val="C8733F"/>
        </a:accent6>
        <a:hlink>
          <a:srgbClr val="F7B615"/>
        </a:hlink>
        <a:folHlink>
          <a:srgbClr val="70440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8_ипк новый">
  <a:themeElements>
    <a:clrScheme name="8_ипк новый 1">
      <a:dk1>
        <a:srgbClr val="000000"/>
      </a:dk1>
      <a:lt1>
        <a:srgbClr val="FFFFFF"/>
      </a:lt1>
      <a:dk2>
        <a:srgbClr val="FFFFFF"/>
      </a:dk2>
      <a:lt2>
        <a:srgbClr val="EBDDC3"/>
      </a:lt2>
      <a:accent1>
        <a:srgbClr val="94B6D2"/>
      </a:accent1>
      <a:accent2>
        <a:srgbClr val="DD8047"/>
      </a:accent2>
      <a:accent3>
        <a:srgbClr val="FFFFFF"/>
      </a:accent3>
      <a:accent4>
        <a:srgbClr val="000000"/>
      </a:accent4>
      <a:accent5>
        <a:srgbClr val="C8D7E5"/>
      </a:accent5>
      <a:accent6>
        <a:srgbClr val="C8733F"/>
      </a:accent6>
      <a:hlink>
        <a:srgbClr val="F7B615"/>
      </a:hlink>
      <a:folHlink>
        <a:srgbClr val="704404"/>
      </a:folHlink>
    </a:clrScheme>
    <a:fontScheme name="8_ипк новый">
      <a:majorFont>
        <a:latin typeface="Optima Cyr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ипк новый 1">
        <a:dk1>
          <a:srgbClr val="000000"/>
        </a:dk1>
        <a:lt1>
          <a:srgbClr val="FFFFFF"/>
        </a:lt1>
        <a:dk2>
          <a:srgbClr val="FFFFFF"/>
        </a:dk2>
        <a:lt2>
          <a:srgbClr val="EBDDC3"/>
        </a:lt2>
        <a:accent1>
          <a:srgbClr val="94B6D2"/>
        </a:accent1>
        <a:accent2>
          <a:srgbClr val="DD8047"/>
        </a:accent2>
        <a:accent3>
          <a:srgbClr val="FFFFFF"/>
        </a:accent3>
        <a:accent4>
          <a:srgbClr val="000000"/>
        </a:accent4>
        <a:accent5>
          <a:srgbClr val="C8D7E5"/>
        </a:accent5>
        <a:accent6>
          <a:srgbClr val="C8733F"/>
        </a:accent6>
        <a:hlink>
          <a:srgbClr val="F7B615"/>
        </a:hlink>
        <a:folHlink>
          <a:srgbClr val="70440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открытие 20.02.13 Microsoft Office PowerPoint</Template>
  <TotalTime>2754</TotalTime>
  <Words>433</Words>
  <Application>Microsoft Office PowerPoint</Application>
  <PresentationFormat>Экран (4:3)</PresentationFormat>
  <Paragraphs>64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5_ипк новый</vt:lpstr>
      <vt:lpstr>6_ипк новый</vt:lpstr>
      <vt:lpstr>7_ипк новый</vt:lpstr>
      <vt:lpstr>8_ипк новый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MoBIL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План работы Института  на второе полугодие 2013 года</dc:title>
  <dc:creator>Admin</dc:creator>
  <cp:lastModifiedBy>Пользователь Windows</cp:lastModifiedBy>
  <cp:revision>312</cp:revision>
  <dcterms:created xsi:type="dcterms:W3CDTF">2013-10-16T01:52:50Z</dcterms:created>
  <dcterms:modified xsi:type="dcterms:W3CDTF">2020-03-17T01:19:30Z</dcterms:modified>
</cp:coreProperties>
</file>