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680" r:id="rId2"/>
    <p:sldId id="713" r:id="rId3"/>
    <p:sldId id="773" r:id="rId4"/>
    <p:sldId id="788" r:id="rId5"/>
    <p:sldId id="735" r:id="rId6"/>
    <p:sldId id="770" r:id="rId7"/>
    <p:sldId id="737" r:id="rId8"/>
    <p:sldId id="771" r:id="rId9"/>
    <p:sldId id="778" r:id="rId10"/>
    <p:sldId id="775" r:id="rId11"/>
    <p:sldId id="776" r:id="rId12"/>
    <p:sldId id="736" r:id="rId13"/>
    <p:sldId id="738" r:id="rId14"/>
    <p:sldId id="800" r:id="rId15"/>
    <p:sldId id="739" r:id="rId16"/>
    <p:sldId id="772" r:id="rId17"/>
    <p:sldId id="741" r:id="rId18"/>
    <p:sldId id="743" r:id="rId19"/>
    <p:sldId id="765" r:id="rId20"/>
    <p:sldId id="744" r:id="rId21"/>
    <p:sldId id="745" r:id="rId22"/>
    <p:sldId id="798" r:id="rId23"/>
    <p:sldId id="799" r:id="rId24"/>
    <p:sldId id="766" r:id="rId25"/>
    <p:sldId id="789" r:id="rId26"/>
    <p:sldId id="797" r:id="rId27"/>
    <p:sldId id="790" r:id="rId28"/>
    <p:sldId id="791" r:id="rId29"/>
    <p:sldId id="792" r:id="rId30"/>
    <p:sldId id="793" r:id="rId31"/>
    <p:sldId id="794" r:id="rId32"/>
    <p:sldId id="795" r:id="rId33"/>
    <p:sldId id="796" r:id="rId34"/>
    <p:sldId id="801" r:id="rId35"/>
    <p:sldId id="802" r:id="rId36"/>
    <p:sldId id="803" r:id="rId37"/>
    <p:sldId id="769" r:id="rId38"/>
    <p:sldId id="768" r:id="rId39"/>
    <p:sldId id="767" r:id="rId40"/>
    <p:sldId id="746" r:id="rId41"/>
    <p:sldId id="747" r:id="rId42"/>
    <p:sldId id="777" r:id="rId43"/>
    <p:sldId id="774" r:id="rId44"/>
    <p:sldId id="748" r:id="rId45"/>
    <p:sldId id="749" r:id="rId46"/>
    <p:sldId id="751" r:id="rId47"/>
    <p:sldId id="752" r:id="rId48"/>
    <p:sldId id="753" r:id="rId49"/>
    <p:sldId id="754" r:id="rId50"/>
    <p:sldId id="755" r:id="rId51"/>
    <p:sldId id="756" r:id="rId52"/>
    <p:sldId id="757" r:id="rId53"/>
    <p:sldId id="758" r:id="rId54"/>
    <p:sldId id="759" r:id="rId55"/>
    <p:sldId id="782" r:id="rId56"/>
    <p:sldId id="760" r:id="rId57"/>
    <p:sldId id="780" r:id="rId58"/>
    <p:sldId id="783" r:id="rId59"/>
    <p:sldId id="786" r:id="rId60"/>
    <p:sldId id="781" r:id="rId61"/>
    <p:sldId id="785" r:id="rId62"/>
    <p:sldId id="717" r:id="rId63"/>
    <p:sldId id="761" r:id="rId64"/>
    <p:sldId id="732" r:id="rId65"/>
    <p:sldId id="733" r:id="rId66"/>
    <p:sldId id="779" r:id="rId67"/>
    <p:sldId id="709" r:id="rId68"/>
  </p:sldIdLst>
  <p:sldSz cx="11880850" cy="7164388"/>
  <p:notesSz cx="6797675" cy="9926638"/>
  <p:defaultTextStyle>
    <a:defPPr>
      <a:defRPr lang="ru-RU"/>
    </a:defPPr>
    <a:lvl1pPr marL="0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284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569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853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137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422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7706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990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275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7">
          <p15:clr>
            <a:srgbClr val="A4A3A4"/>
          </p15:clr>
        </p15:guide>
        <p15:guide id="2" pos="37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ena" initials="E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CC"/>
    <a:srgbClr val="FF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9" autoAdjust="0"/>
    <p:restoredTop sz="94058" autoAdjust="0"/>
  </p:normalViewPr>
  <p:slideViewPr>
    <p:cSldViewPr>
      <p:cViewPr varScale="1">
        <p:scale>
          <a:sx n="92" d="100"/>
          <a:sy n="92" d="100"/>
        </p:scale>
        <p:origin x="440" y="104"/>
      </p:cViewPr>
      <p:guideLst>
        <p:guide orient="horz" pos="2257"/>
        <p:guide pos="374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33" d="100"/>
          <a:sy n="33" d="100"/>
        </p:scale>
        <p:origin x="-3004" y="-72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2014%20&#1075;&#1086;&#1076;\&#1053;&#1072;&#1095;&#1072;&#1083;&#1100;&#1085;&#1072;&#1103;%20&#1096;&#1082;&#1086;&#1083;&#1072;\&#1052;&#1086;&#1085;&#1080;&#1090;&#1086;&#1088;&#1080;&#1085;&#1075;%202014\&#1058;&#1074;&#1077;&#1088;&#1100;\&#1044;&#1080;&#1072;&#1075;&#1088;&#1072;&#1084;&#1084;&#1072;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884338885758412E-2"/>
          <c:y val="7.6135439093472937E-2"/>
          <c:w val="0.92762763245694613"/>
          <c:h val="0.577760744383181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Statistically significantly above the OECD average</c:v>
                </c:pt>
              </c:strCache>
            </c:strRef>
          </c:tx>
          <c:spPr>
            <a:solidFill>
              <a:srgbClr val="005681"/>
            </a:solidFill>
            <a:ln>
              <a:noFill/>
            </a:ln>
            <a:effectLst/>
          </c:spPr>
          <c:invertIfNegative val="0"/>
          <c:cat>
            <c:strRef>
              <c:f>Tabelle1!$A$2:$A$52</c:f>
              <c:strCache>
                <c:ptCount val="51"/>
                <c:pt idx="0">
                  <c:v>Japan    552</c:v>
                </c:pt>
                <c:pt idx="1">
                  <c:v>Australia    531</c:v>
                </c:pt>
                <c:pt idx="2">
                  <c:v>United States    520</c:v>
                </c:pt>
                <c:pt idx="3">
                  <c:v>New Zealand    533</c:v>
                </c:pt>
                <c:pt idx="4">
                  <c:v>Korea    538</c:v>
                </c:pt>
                <c:pt idx="5">
                  <c:v>Singapore    561</c:v>
                </c:pt>
                <c:pt idx="6">
                  <c:v>Iceland    499</c:v>
                </c:pt>
                <c:pt idx="7">
                  <c:v>Hong Kong (China)    541</c:v>
                </c:pt>
                <c:pt idx="8">
                  <c:v>Denmark    520</c:v>
                </c:pt>
                <c:pt idx="9">
                  <c:v>Germany    525</c:v>
                </c:pt>
                <c:pt idx="10">
                  <c:v>Austria    509</c:v>
                </c:pt>
                <c:pt idx="11">
                  <c:v>United Kingdom    519</c:v>
                </c:pt>
                <c:pt idx="12">
                  <c:v>Macao (China)    534</c:v>
                </c:pt>
                <c:pt idx="13">
                  <c:v>Canada    535</c:v>
                </c:pt>
                <c:pt idx="14">
                  <c:v>Sweden    510</c:v>
                </c:pt>
                <c:pt idx="15">
                  <c:v>Estonia    535</c:v>
                </c:pt>
                <c:pt idx="16">
                  <c:v>Netherlands    518</c:v>
                </c:pt>
                <c:pt idx="17">
                  <c:v>Finland    534</c:v>
                </c:pt>
                <c:pt idx="18">
                  <c:v>Chinese Taipei    527</c:v>
                </c:pt>
                <c:pt idx="19">
                  <c:v>Costa Rica    441</c:v>
                </c:pt>
                <c:pt idx="20">
                  <c:v>OECD average    500</c:v>
                </c:pt>
                <c:pt idx="21">
                  <c:v>Czech Republic    499</c:v>
                </c:pt>
                <c:pt idx="22">
                  <c:v>Luxembourg    491</c:v>
                </c:pt>
                <c:pt idx="23">
                  <c:v>Thailand    436</c:v>
                </c:pt>
                <c:pt idx="24">
                  <c:v>Peru    418</c:v>
                </c:pt>
                <c:pt idx="25">
                  <c:v>Mexico    433</c:v>
                </c:pt>
                <c:pt idx="26">
                  <c:v>Spain    496</c:v>
                </c:pt>
                <c:pt idx="27">
                  <c:v>Chile    457</c:v>
                </c:pt>
                <c:pt idx="28">
                  <c:v>Belgium    501</c:v>
                </c:pt>
                <c:pt idx="29">
                  <c:v>Colombia    429</c:v>
                </c:pt>
                <c:pt idx="30">
                  <c:v>Norway    502</c:v>
                </c:pt>
                <c:pt idx="31">
                  <c:v>Portugal    498</c:v>
                </c:pt>
                <c:pt idx="32">
                  <c:v>Uruguay    443</c:v>
                </c:pt>
                <c:pt idx="33">
                  <c:v>France    494</c:v>
                </c:pt>
                <c:pt idx="34">
                  <c:v>Slovak Republic    463</c:v>
                </c:pt>
                <c:pt idx="35">
                  <c:v>Brazil    412</c:v>
                </c:pt>
                <c:pt idx="36">
                  <c:v>Latvia    485</c:v>
                </c:pt>
                <c:pt idx="37">
                  <c:v>Bulgaria    444</c:v>
                </c:pt>
                <c:pt idx="38">
                  <c:v>Hungary    472</c:v>
                </c:pt>
                <c:pt idx="39">
                  <c:v>Slovenia    502</c:v>
                </c:pt>
                <c:pt idx="40">
                  <c:v>Greece    459</c:v>
                </c:pt>
                <c:pt idx="41">
                  <c:v>Israel    469</c:v>
                </c:pt>
                <c:pt idx="42">
                  <c:v>Italy    478</c:v>
                </c:pt>
                <c:pt idx="43">
                  <c:v>Croatia    473</c:v>
                </c:pt>
                <c:pt idx="44">
                  <c:v>United Arab Emirates    435</c:v>
                </c:pt>
                <c:pt idx="45">
                  <c:v>Lithuania    467</c:v>
                </c:pt>
                <c:pt idx="46">
                  <c:v>B-S-J-G (China)    496</c:v>
                </c:pt>
                <c:pt idx="47">
                  <c:v>Tunisia    382</c:v>
                </c:pt>
                <c:pt idx="48">
                  <c:v>Montenegro    416</c:v>
                </c:pt>
                <c:pt idx="49">
                  <c:v>Turkey    422</c:v>
                </c:pt>
                <c:pt idx="50">
                  <c:v>Russia    473</c:v>
                </c:pt>
              </c:strCache>
            </c:strRef>
          </c:cat>
          <c:val>
            <c:numRef>
              <c:f>Tabelle1!$B$2:$B$52</c:f>
              <c:numCache>
                <c:formatCode>0.0</c:formatCode>
                <c:ptCount val="51"/>
                <c:pt idx="0">
                  <c:v>22.569338798102159</c:v>
                </c:pt>
                <c:pt idx="1">
                  <c:v>22.508801666831399</c:v>
                </c:pt>
                <c:pt idx="2">
                  <c:v>21.519106271467422</c:v>
                </c:pt>
                <c:pt idx="3">
                  <c:v>20.46126975181307</c:v>
                </c:pt>
                <c:pt idx="4">
                  <c:v>20.151718367715041</c:v>
                </c:pt>
                <c:pt idx="5">
                  <c:v>16.22186796648873</c:v>
                </c:pt>
                <c:pt idx="6">
                  <c:v>14.700310462407348</c:v>
                </c:pt>
                <c:pt idx="7">
                  <c:v>14.644606872860029</c:v>
                </c:pt>
                <c:pt idx="8">
                  <c:v>14.30057615555237</c:v>
                </c:pt>
                <c:pt idx="9">
                  <c:v>13.511021874136048</c:v>
                </c:pt>
                <c:pt idx="10">
                  <c:v>12.646625486376385</c:v>
                </c:pt>
                <c:pt idx="11">
                  <c:v>12.252542009015407</c:v>
                </c:pt>
                <c:pt idx="12">
                  <c:v>10.593662904760739</c:v>
                </c:pt>
                <c:pt idx="13">
                  <c:v>9.5920228373550547</c:v>
                </c:pt>
                <c:pt idx="14">
                  <c:v>9.4638367318184748</c:v>
                </c:pt>
                <c:pt idx="15">
                  <c:v>8.1829645948635807</c:v>
                </c:pt>
                <c:pt idx="16">
                  <c:v>7.9516514982204534</c:v>
                </c:pt>
                <c:pt idx="17">
                  <c:v>7.0668763476472432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77-4DB7-A845-E9D19141EA9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Not statistically significantly different from the OECD average</c:v>
                </c:pt>
              </c:strCache>
            </c:strRef>
          </c:tx>
          <c:spPr>
            <a:solidFill>
              <a:srgbClr val="E4B921"/>
            </a:solidFill>
            <a:ln>
              <a:noFill/>
            </a:ln>
            <a:effectLst/>
          </c:spPr>
          <c:invertIfNegative val="0"/>
          <c:cat>
            <c:strRef>
              <c:f>Tabelle1!$A$2:$A$52</c:f>
              <c:strCache>
                <c:ptCount val="51"/>
                <c:pt idx="0">
                  <c:v>Japan    552</c:v>
                </c:pt>
                <c:pt idx="1">
                  <c:v>Australia    531</c:v>
                </c:pt>
                <c:pt idx="2">
                  <c:v>United States    520</c:v>
                </c:pt>
                <c:pt idx="3">
                  <c:v>New Zealand    533</c:v>
                </c:pt>
                <c:pt idx="4">
                  <c:v>Korea    538</c:v>
                </c:pt>
                <c:pt idx="5">
                  <c:v>Singapore    561</c:v>
                </c:pt>
                <c:pt idx="6">
                  <c:v>Iceland    499</c:v>
                </c:pt>
                <c:pt idx="7">
                  <c:v>Hong Kong (China)    541</c:v>
                </c:pt>
                <c:pt idx="8">
                  <c:v>Denmark    520</c:v>
                </c:pt>
                <c:pt idx="9">
                  <c:v>Germany    525</c:v>
                </c:pt>
                <c:pt idx="10">
                  <c:v>Austria    509</c:v>
                </c:pt>
                <c:pt idx="11">
                  <c:v>United Kingdom    519</c:v>
                </c:pt>
                <c:pt idx="12">
                  <c:v>Macao (China)    534</c:v>
                </c:pt>
                <c:pt idx="13">
                  <c:v>Canada    535</c:v>
                </c:pt>
                <c:pt idx="14">
                  <c:v>Sweden    510</c:v>
                </c:pt>
                <c:pt idx="15">
                  <c:v>Estonia    535</c:v>
                </c:pt>
                <c:pt idx="16">
                  <c:v>Netherlands    518</c:v>
                </c:pt>
                <c:pt idx="17">
                  <c:v>Finland    534</c:v>
                </c:pt>
                <c:pt idx="18">
                  <c:v>Chinese Taipei    527</c:v>
                </c:pt>
                <c:pt idx="19">
                  <c:v>Costa Rica    441</c:v>
                </c:pt>
                <c:pt idx="20">
                  <c:v>OECD average    500</c:v>
                </c:pt>
                <c:pt idx="21">
                  <c:v>Czech Republic    499</c:v>
                </c:pt>
                <c:pt idx="22">
                  <c:v>Luxembourg    491</c:v>
                </c:pt>
                <c:pt idx="23">
                  <c:v>Thailand    436</c:v>
                </c:pt>
                <c:pt idx="24">
                  <c:v>Peru    418</c:v>
                </c:pt>
                <c:pt idx="25">
                  <c:v>Mexico    433</c:v>
                </c:pt>
                <c:pt idx="26">
                  <c:v>Spain    496</c:v>
                </c:pt>
                <c:pt idx="27">
                  <c:v>Chile    457</c:v>
                </c:pt>
                <c:pt idx="28">
                  <c:v>Belgium    501</c:v>
                </c:pt>
                <c:pt idx="29">
                  <c:v>Colombia    429</c:v>
                </c:pt>
                <c:pt idx="30">
                  <c:v>Norway    502</c:v>
                </c:pt>
                <c:pt idx="31">
                  <c:v>Portugal    498</c:v>
                </c:pt>
                <c:pt idx="32">
                  <c:v>Uruguay    443</c:v>
                </c:pt>
                <c:pt idx="33">
                  <c:v>France    494</c:v>
                </c:pt>
                <c:pt idx="34">
                  <c:v>Slovak Republic    463</c:v>
                </c:pt>
                <c:pt idx="35">
                  <c:v>Brazil    412</c:v>
                </c:pt>
                <c:pt idx="36">
                  <c:v>Latvia    485</c:v>
                </c:pt>
                <c:pt idx="37">
                  <c:v>Bulgaria    444</c:v>
                </c:pt>
                <c:pt idx="38">
                  <c:v>Hungary    472</c:v>
                </c:pt>
                <c:pt idx="39">
                  <c:v>Slovenia    502</c:v>
                </c:pt>
                <c:pt idx="40">
                  <c:v>Greece    459</c:v>
                </c:pt>
                <c:pt idx="41">
                  <c:v>Israel    469</c:v>
                </c:pt>
                <c:pt idx="42">
                  <c:v>Italy    478</c:v>
                </c:pt>
                <c:pt idx="43">
                  <c:v>Croatia    473</c:v>
                </c:pt>
                <c:pt idx="44">
                  <c:v>United Arab Emirates    435</c:v>
                </c:pt>
                <c:pt idx="45">
                  <c:v>Lithuania    467</c:v>
                </c:pt>
                <c:pt idx="46">
                  <c:v>B-S-J-G (China)    496</c:v>
                </c:pt>
                <c:pt idx="47">
                  <c:v>Tunisia    382</c:v>
                </c:pt>
                <c:pt idx="48">
                  <c:v>Montenegro    416</c:v>
                </c:pt>
                <c:pt idx="49">
                  <c:v>Turkey    422</c:v>
                </c:pt>
                <c:pt idx="50">
                  <c:v>Russia    473</c:v>
                </c:pt>
              </c:strCache>
            </c:strRef>
          </c:cat>
          <c:val>
            <c:numRef>
              <c:f>Tabelle1!$C$2:$C$52</c:f>
              <c:numCache>
                <c:formatCode>0.0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5.0737980424023563</c:v>
                </c:pt>
                <c:pt idx="19">
                  <c:v>4.3397811022726964</c:v>
                </c:pt>
                <c:pt idx="20">
                  <c:v>3.3486711122286947</c:v>
                </c:pt>
                <c:pt idx="21">
                  <c:v>2.588515185453379</c:v>
                </c:pt>
                <c:pt idx="22">
                  <c:v>1.992822311408134</c:v>
                </c:pt>
                <c:pt idx="23">
                  <c:v>1.9753640880420058</c:v>
                </c:pt>
                <c:pt idx="24">
                  <c:v>1.5463884225745701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977-4DB7-A845-E9D19141EA92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Statistically significantly below the OECD average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50"/>
            <c:invertIfNegative val="0"/>
            <c:bubble3D val="0"/>
            <c:spPr>
              <a:solidFill>
                <a:srgbClr val="FF0000"/>
              </a:solidFill>
            </c:spPr>
          </c:dPt>
          <c:cat>
            <c:strRef>
              <c:f>Tabelle1!$A$2:$A$52</c:f>
              <c:strCache>
                <c:ptCount val="51"/>
                <c:pt idx="0">
                  <c:v>Japan    552</c:v>
                </c:pt>
                <c:pt idx="1">
                  <c:v>Australia    531</c:v>
                </c:pt>
                <c:pt idx="2">
                  <c:v>United States    520</c:v>
                </c:pt>
                <c:pt idx="3">
                  <c:v>New Zealand    533</c:v>
                </c:pt>
                <c:pt idx="4">
                  <c:v>Korea    538</c:v>
                </c:pt>
                <c:pt idx="5">
                  <c:v>Singapore    561</c:v>
                </c:pt>
                <c:pt idx="6">
                  <c:v>Iceland    499</c:v>
                </c:pt>
                <c:pt idx="7">
                  <c:v>Hong Kong (China)    541</c:v>
                </c:pt>
                <c:pt idx="8">
                  <c:v>Denmark    520</c:v>
                </c:pt>
                <c:pt idx="9">
                  <c:v>Germany    525</c:v>
                </c:pt>
                <c:pt idx="10">
                  <c:v>Austria    509</c:v>
                </c:pt>
                <c:pt idx="11">
                  <c:v>United Kingdom    519</c:v>
                </c:pt>
                <c:pt idx="12">
                  <c:v>Macao (China)    534</c:v>
                </c:pt>
                <c:pt idx="13">
                  <c:v>Canada    535</c:v>
                </c:pt>
                <c:pt idx="14">
                  <c:v>Sweden    510</c:v>
                </c:pt>
                <c:pt idx="15">
                  <c:v>Estonia    535</c:v>
                </c:pt>
                <c:pt idx="16">
                  <c:v>Netherlands    518</c:v>
                </c:pt>
                <c:pt idx="17">
                  <c:v>Finland    534</c:v>
                </c:pt>
                <c:pt idx="18">
                  <c:v>Chinese Taipei    527</c:v>
                </c:pt>
                <c:pt idx="19">
                  <c:v>Costa Rica    441</c:v>
                </c:pt>
                <c:pt idx="20">
                  <c:v>OECD average    500</c:v>
                </c:pt>
                <c:pt idx="21">
                  <c:v>Czech Republic    499</c:v>
                </c:pt>
                <c:pt idx="22">
                  <c:v>Luxembourg    491</c:v>
                </c:pt>
                <c:pt idx="23">
                  <c:v>Thailand    436</c:v>
                </c:pt>
                <c:pt idx="24">
                  <c:v>Peru    418</c:v>
                </c:pt>
                <c:pt idx="25">
                  <c:v>Mexico    433</c:v>
                </c:pt>
                <c:pt idx="26">
                  <c:v>Spain    496</c:v>
                </c:pt>
                <c:pt idx="27">
                  <c:v>Chile    457</c:v>
                </c:pt>
                <c:pt idx="28">
                  <c:v>Belgium    501</c:v>
                </c:pt>
                <c:pt idx="29">
                  <c:v>Colombia    429</c:v>
                </c:pt>
                <c:pt idx="30">
                  <c:v>Norway    502</c:v>
                </c:pt>
                <c:pt idx="31">
                  <c:v>Portugal    498</c:v>
                </c:pt>
                <c:pt idx="32">
                  <c:v>Uruguay    443</c:v>
                </c:pt>
                <c:pt idx="33">
                  <c:v>France    494</c:v>
                </c:pt>
                <c:pt idx="34">
                  <c:v>Slovak Republic    463</c:v>
                </c:pt>
                <c:pt idx="35">
                  <c:v>Brazil    412</c:v>
                </c:pt>
                <c:pt idx="36">
                  <c:v>Latvia    485</c:v>
                </c:pt>
                <c:pt idx="37">
                  <c:v>Bulgaria    444</c:v>
                </c:pt>
                <c:pt idx="38">
                  <c:v>Hungary    472</c:v>
                </c:pt>
                <c:pt idx="39">
                  <c:v>Slovenia    502</c:v>
                </c:pt>
                <c:pt idx="40">
                  <c:v>Greece    459</c:v>
                </c:pt>
                <c:pt idx="41">
                  <c:v>Israel    469</c:v>
                </c:pt>
                <c:pt idx="42">
                  <c:v>Italy    478</c:v>
                </c:pt>
                <c:pt idx="43">
                  <c:v>Croatia    473</c:v>
                </c:pt>
                <c:pt idx="44">
                  <c:v>United Arab Emirates    435</c:v>
                </c:pt>
                <c:pt idx="45">
                  <c:v>Lithuania    467</c:v>
                </c:pt>
                <c:pt idx="46">
                  <c:v>B-S-J-G (China)    496</c:v>
                </c:pt>
                <c:pt idx="47">
                  <c:v>Tunisia    382</c:v>
                </c:pt>
                <c:pt idx="48">
                  <c:v>Montenegro    416</c:v>
                </c:pt>
                <c:pt idx="49">
                  <c:v>Turkey    422</c:v>
                </c:pt>
                <c:pt idx="50">
                  <c:v>Russia    473</c:v>
                </c:pt>
              </c:strCache>
            </c:strRef>
          </c:cat>
          <c:val>
            <c:numRef>
              <c:f>Tabelle1!$D$2:$D$52</c:f>
              <c:numCache>
                <c:formatCode>0.0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-1.274405051359768</c:v>
                </c:pt>
                <c:pt idx="26">
                  <c:v>-1.4143086238396179</c:v>
                </c:pt>
                <c:pt idx="27">
                  <c:v>-3.4577730027834059</c:v>
                </c:pt>
                <c:pt idx="28">
                  <c:v>-3.8753200268622687</c:v>
                </c:pt>
                <c:pt idx="29">
                  <c:v>-4.0641820400620245</c:v>
                </c:pt>
                <c:pt idx="30">
                  <c:v>-4.6165272643222055</c:v>
                </c:pt>
                <c:pt idx="31">
                  <c:v>-5.0842733481654685</c:v>
                </c:pt>
                <c:pt idx="32">
                  <c:v>-5.7172966454395509</c:v>
                </c:pt>
                <c:pt idx="33">
                  <c:v>-6.5871144542289315</c:v>
                </c:pt>
                <c:pt idx="34">
                  <c:v>-6.6626843841538115</c:v>
                </c:pt>
                <c:pt idx="35">
                  <c:v>-8.5399978912091363</c:v>
                </c:pt>
                <c:pt idx="36">
                  <c:v>-9.4161716412133689</c:v>
                </c:pt>
                <c:pt idx="37">
                  <c:v>-9.6440890075253041</c:v>
                </c:pt>
                <c:pt idx="38">
                  <c:v>-9.9174484707582948</c:v>
                </c:pt>
                <c:pt idx="39">
                  <c:v>-10.087447154743074</c:v>
                </c:pt>
                <c:pt idx="40">
                  <c:v>-10.3187103571851</c:v>
                </c:pt>
                <c:pt idx="41">
                  <c:v>-11.070251806686272</c:v>
                </c:pt>
                <c:pt idx="42">
                  <c:v>-11.428780818986384</c:v>
                </c:pt>
                <c:pt idx="43">
                  <c:v>-12.490948608707702</c:v>
                </c:pt>
                <c:pt idx="44">
                  <c:v>-13.64768711507762</c:v>
                </c:pt>
                <c:pt idx="45">
                  <c:v>-14.930637774201539</c:v>
                </c:pt>
                <c:pt idx="46">
                  <c:v>-16.826192274410726</c:v>
                </c:pt>
                <c:pt idx="47">
                  <c:v>-17.763889830599666</c:v>
                </c:pt>
                <c:pt idx="48">
                  <c:v>-18.359973385253522</c:v>
                </c:pt>
                <c:pt idx="49">
                  <c:v>-19.0913083535768</c:v>
                </c:pt>
                <c:pt idx="50">
                  <c:v>-21.919101698731929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7C2-44EA-BD04-0E04120E6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84257504"/>
        <c:axId val="484256720"/>
      </c:barChart>
      <c:catAx>
        <c:axId val="48425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HelveticaNeueLT Std"/>
                <a:ea typeface="+mn-ea"/>
                <a:cs typeface="+mn-cs"/>
              </a:defRPr>
            </a:pPr>
            <a:endParaRPr lang="ru-RU"/>
          </a:p>
        </c:txPr>
        <c:crossAx val="484256720"/>
        <c:crosses val="autoZero"/>
        <c:auto val="1"/>
        <c:lblAlgn val="ctr"/>
        <c:lblOffset val="100"/>
        <c:tickLblSkip val="1"/>
        <c:noMultiLvlLbl val="0"/>
      </c:catAx>
      <c:valAx>
        <c:axId val="48425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HelveticaNeueLT Std"/>
                    <a:ea typeface="+mn-ea"/>
                    <a:cs typeface="+mn-cs"/>
                  </a:defRPr>
                </a:pPr>
                <a:r>
                  <a:rPr lang="ru-RU" sz="1200" dirty="0" smtClean="0"/>
                  <a:t>Разность баллов</a:t>
                </a:r>
                <a:endParaRPr lang="de-DE" sz="1200" dirty="0"/>
              </a:p>
            </c:rich>
          </c:tx>
          <c:layout>
            <c:manualLayout>
              <c:xMode val="edge"/>
              <c:yMode val="edge"/>
              <c:x val="1.2193394506649938E-4"/>
              <c:y val="3.3245828832136205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HelveticaNeueLT Std"/>
                <a:ea typeface="+mn-ea"/>
                <a:cs typeface="+mn-cs"/>
              </a:defRPr>
            </a:pPr>
            <a:endParaRPr lang="ru-RU"/>
          </a:p>
        </c:txPr>
        <c:crossAx val="484257504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HelveticaNeueLT Std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951520591001804E-2"/>
          <c:y val="7.3478611681275924E-2"/>
          <c:w val="0.86951271288628551"/>
          <c:h val="0.572429906542056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Sheet1!$A$2:$A$10</c:f>
              <c:strCache>
                <c:ptCount val="9"/>
                <c:pt idx="0">
                  <c:v>МА</c:v>
                </c:pt>
                <c:pt idx="1">
                  <c:v>РУ</c:v>
                </c:pt>
                <c:pt idx="2">
                  <c:v>ЧТ_ХТ</c:v>
                </c:pt>
                <c:pt idx="3">
                  <c:v>ЧТ_НП (2-3), МП(4)</c:v>
                </c:pt>
                <c:pt idx="4">
                  <c:v>Мотивация</c:v>
                </c:pt>
                <c:pt idx="5">
                  <c:v>Самооценка</c:v>
                </c:pt>
                <c:pt idx="6">
                  <c:v>Настроение</c:v>
                </c:pt>
                <c:pt idx="7">
                  <c:v>Группа здоровья</c:v>
                </c:pt>
                <c:pt idx="8">
                  <c:v>Физкультурная группа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0.64861820360000755</c:v>
                </c:pt>
                <c:pt idx="1">
                  <c:v>0.53404515109999995</c:v>
                </c:pt>
                <c:pt idx="2">
                  <c:v>0.56211180510000003</c:v>
                </c:pt>
                <c:pt idx="4">
                  <c:v>0.79281609195399949</c:v>
                </c:pt>
                <c:pt idx="5">
                  <c:v>0.69771841958833969</c:v>
                </c:pt>
                <c:pt idx="6">
                  <c:v>0.72858894536899999</c:v>
                </c:pt>
                <c:pt idx="7">
                  <c:v>0.77004968062450874</c:v>
                </c:pt>
                <c:pt idx="8">
                  <c:v>0.95647873392666649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8A-44E2-92CE-AA2E7A4BCB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80206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Sheet1!$A$2:$A$10</c:f>
              <c:strCache>
                <c:ptCount val="9"/>
                <c:pt idx="0">
                  <c:v>МА</c:v>
                </c:pt>
                <c:pt idx="1">
                  <c:v>РУ</c:v>
                </c:pt>
                <c:pt idx="2">
                  <c:v>ЧТ_ХТ</c:v>
                </c:pt>
                <c:pt idx="3">
                  <c:v>ЧТ_НП (2-3), МП(4)</c:v>
                </c:pt>
                <c:pt idx="4">
                  <c:v>Мотивация</c:v>
                </c:pt>
                <c:pt idx="5">
                  <c:v>Самооценка</c:v>
                </c:pt>
                <c:pt idx="6">
                  <c:v>Настроение</c:v>
                </c:pt>
                <c:pt idx="7">
                  <c:v>Группа здоровья</c:v>
                </c:pt>
                <c:pt idx="8">
                  <c:v>Физкультурная группа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0.6148957362000087</c:v>
                </c:pt>
                <c:pt idx="1">
                  <c:v>0.5375192250999995</c:v>
                </c:pt>
                <c:pt idx="2">
                  <c:v>0.63212996650000675</c:v>
                </c:pt>
                <c:pt idx="3">
                  <c:v>0.56558177160000001</c:v>
                </c:pt>
                <c:pt idx="4">
                  <c:v>0.68969832944800602</c:v>
                </c:pt>
                <c:pt idx="5">
                  <c:v>0.66632641488033362</c:v>
                </c:pt>
                <c:pt idx="6">
                  <c:v>0.71191856674050003</c:v>
                </c:pt>
                <c:pt idx="7">
                  <c:v>0.76383265856950755</c:v>
                </c:pt>
                <c:pt idx="8">
                  <c:v>0.95033586609400422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E8A-44E2-92CE-AA2E7A4BCB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FFC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Sheet1!$A$2:$A$10</c:f>
              <c:strCache>
                <c:ptCount val="9"/>
                <c:pt idx="0">
                  <c:v>МА</c:v>
                </c:pt>
                <c:pt idx="1">
                  <c:v>РУ</c:v>
                </c:pt>
                <c:pt idx="2">
                  <c:v>ЧТ_ХТ</c:v>
                </c:pt>
                <c:pt idx="3">
                  <c:v>ЧТ_НП (2-3), МП(4)</c:v>
                </c:pt>
                <c:pt idx="4">
                  <c:v>Мотивация</c:v>
                </c:pt>
                <c:pt idx="5">
                  <c:v>Самооценка</c:v>
                </c:pt>
                <c:pt idx="6">
                  <c:v>Настроение</c:v>
                </c:pt>
                <c:pt idx="7">
                  <c:v>Группа здоровья</c:v>
                </c:pt>
                <c:pt idx="8">
                  <c:v>Физкультурная группа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0.60285302090000004</c:v>
                </c:pt>
                <c:pt idx="1">
                  <c:v>0.53732565650000663</c:v>
                </c:pt>
                <c:pt idx="2">
                  <c:v>0.66138015800000005</c:v>
                </c:pt>
                <c:pt idx="3">
                  <c:v>0.59800281920000053</c:v>
                </c:pt>
                <c:pt idx="4">
                  <c:v>0.67061777724400573</c:v>
                </c:pt>
                <c:pt idx="5">
                  <c:v>0.62290347661900847</c:v>
                </c:pt>
                <c:pt idx="6">
                  <c:v>0.69812978403278692</c:v>
                </c:pt>
                <c:pt idx="7">
                  <c:v>0.76062753036425423</c:v>
                </c:pt>
                <c:pt idx="8">
                  <c:v>0.9517411264136727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E8A-44E2-92CE-AA2E7A4BCB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A0E0E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Sheet1!$A$2:$A$10</c:f>
              <c:strCache>
                <c:ptCount val="9"/>
                <c:pt idx="0">
                  <c:v>МА</c:v>
                </c:pt>
                <c:pt idx="1">
                  <c:v>РУ</c:v>
                </c:pt>
                <c:pt idx="2">
                  <c:v>ЧТ_ХТ</c:v>
                </c:pt>
                <c:pt idx="3">
                  <c:v>ЧТ_НП (2-3), МП(4)</c:v>
                </c:pt>
                <c:pt idx="4">
                  <c:v>Мотивация</c:v>
                </c:pt>
                <c:pt idx="5">
                  <c:v>Самооценка</c:v>
                </c:pt>
                <c:pt idx="6">
                  <c:v>Настроение</c:v>
                </c:pt>
                <c:pt idx="7">
                  <c:v>Группа здоровья</c:v>
                </c:pt>
                <c:pt idx="8">
                  <c:v>Физкультурная группа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0.68472234690000144</c:v>
                </c:pt>
                <c:pt idx="1">
                  <c:v>0.65884547360001133</c:v>
                </c:pt>
                <c:pt idx="3">
                  <c:v>0.64878811440000572</c:v>
                </c:pt>
                <c:pt idx="4">
                  <c:v>0.65239958481500004</c:v>
                </c:pt>
                <c:pt idx="5">
                  <c:v>0.60608760207891377</c:v>
                </c:pt>
                <c:pt idx="6">
                  <c:v>0.68999798865200157</c:v>
                </c:pt>
                <c:pt idx="7">
                  <c:v>0.75868178596750002</c:v>
                </c:pt>
                <c:pt idx="8">
                  <c:v>0.94392857142866671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E8A-44E2-92CE-AA2E7A4BC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4482416"/>
        <c:axId val="484478104"/>
      </c:barChart>
      <c:catAx>
        <c:axId val="484482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ru-RU"/>
          </a:p>
        </c:txPr>
        <c:crossAx val="4844781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447810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484482416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94756148774086157"/>
          <c:y val="0.23831775700934579"/>
          <c:w val="4.2682926829268955E-2"/>
          <c:h val="0.22663551401869117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spPr>
    <a:gradFill rotWithShape="1">
      <a:gsLst>
        <a:gs pos="0">
          <a:schemeClr val="accent5">
            <a:tint val="50000"/>
            <a:satMod val="300000"/>
          </a:schemeClr>
        </a:gs>
        <a:gs pos="35000">
          <a:schemeClr val="accent5">
            <a:tint val="37000"/>
            <a:satMod val="300000"/>
          </a:schemeClr>
        </a:gs>
        <a:gs pos="100000">
          <a:schemeClr val="accent5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5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15640126382342"/>
          <c:y val="6.1298680486801919E-2"/>
          <c:w val="0.80533538990981957"/>
          <c:h val="0.66722860372873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High-performers in math</c:v>
                </c:pt>
              </c:strCache>
            </c:strRef>
          </c:tx>
          <c:spPr>
            <a:solidFill>
              <a:srgbClr val="278D99"/>
            </a:solidFill>
            <a:ln>
              <a:noFill/>
            </a:ln>
          </c:spPr>
          <c:invertIfNegative val="0"/>
          <c:cat>
            <c:strRef>
              <c:f>Sheet1!$A$2:$A$66</c:f>
              <c:strCache>
                <c:ptCount val="65"/>
                <c:pt idx="0">
                  <c:v>Shanghai-China</c:v>
                </c:pt>
                <c:pt idx="1">
                  <c:v>Singapore</c:v>
                </c:pt>
                <c:pt idx="2">
                  <c:v>Chinese Taipei</c:v>
                </c:pt>
                <c:pt idx="3">
                  <c:v>Hong Kong-China</c:v>
                </c:pt>
                <c:pt idx="4">
                  <c:v>Korea</c:v>
                </c:pt>
                <c:pt idx="5">
                  <c:v>Liechtenstein</c:v>
                </c:pt>
                <c:pt idx="6">
                  <c:v>Macao-China</c:v>
                </c:pt>
                <c:pt idx="7">
                  <c:v>Japan</c:v>
                </c:pt>
                <c:pt idx="8">
                  <c:v>Switzerland</c:v>
                </c:pt>
                <c:pt idx="9">
                  <c:v>Belgium</c:v>
                </c:pt>
                <c:pt idx="10">
                  <c:v>Netherlands</c:v>
                </c:pt>
                <c:pt idx="11">
                  <c:v>Germany</c:v>
                </c:pt>
                <c:pt idx="12">
                  <c:v>Poland</c:v>
                </c:pt>
                <c:pt idx="13">
                  <c:v>Canada</c:v>
                </c:pt>
                <c:pt idx="14">
                  <c:v>Finland</c:v>
                </c:pt>
                <c:pt idx="15">
                  <c:v>New Zealand</c:v>
                </c:pt>
                <c:pt idx="16">
                  <c:v>Australia</c:v>
                </c:pt>
                <c:pt idx="17">
                  <c:v>Estonia</c:v>
                </c:pt>
                <c:pt idx="18">
                  <c:v>Austria</c:v>
                </c:pt>
                <c:pt idx="19">
                  <c:v>Slovenia</c:v>
                </c:pt>
                <c:pt idx="20">
                  <c:v>Viet Nam</c:v>
                </c:pt>
                <c:pt idx="21">
                  <c:v>France</c:v>
                </c:pt>
                <c:pt idx="22">
                  <c:v>Czech Republic</c:v>
                </c:pt>
                <c:pt idx="23">
                  <c:v>OECD average</c:v>
                </c:pt>
                <c:pt idx="24">
                  <c:v>United Kingdom</c:v>
                </c:pt>
                <c:pt idx="25">
                  <c:v>Luxembourg</c:v>
                </c:pt>
                <c:pt idx="26">
                  <c:v>Iceland</c:v>
                </c:pt>
                <c:pt idx="27">
                  <c:v>Slovak Republic</c:v>
                </c:pt>
                <c:pt idx="28">
                  <c:v>Ireland</c:v>
                </c:pt>
                <c:pt idx="29">
                  <c:v>Portugal</c:v>
                </c:pt>
                <c:pt idx="30">
                  <c:v>Denmark</c:v>
                </c:pt>
                <c:pt idx="31">
                  <c:v>Italy</c:v>
                </c:pt>
                <c:pt idx="32">
                  <c:v>Norway</c:v>
                </c:pt>
                <c:pt idx="33">
                  <c:v>Israel</c:v>
                </c:pt>
                <c:pt idx="34">
                  <c:v>Hungary</c:v>
                </c:pt>
                <c:pt idx="35">
                  <c:v>United States</c:v>
                </c:pt>
                <c:pt idx="36">
                  <c:v>Lithuania</c:v>
                </c:pt>
                <c:pt idx="37">
                  <c:v>Sweden</c:v>
                </c:pt>
                <c:pt idx="38">
                  <c:v>Spain</c:v>
                </c:pt>
                <c:pt idx="39">
                  <c:v>Latvia</c:v>
                </c:pt>
                <c:pt idx="40">
                  <c:v>Russian Federation</c:v>
                </c:pt>
                <c:pt idx="41">
                  <c:v>Croatia</c:v>
                </c:pt>
                <c:pt idx="42">
                  <c:v>Turkey</c:v>
                </c:pt>
                <c:pt idx="43">
                  <c:v>Serbia</c:v>
                </c:pt>
                <c:pt idx="44">
                  <c:v>Bulgaria</c:v>
                </c:pt>
                <c:pt idx="45">
                  <c:v>Greece</c:v>
                </c:pt>
                <c:pt idx="46">
                  <c:v>United Arab Emirates</c:v>
                </c:pt>
                <c:pt idx="47">
                  <c:v>Romania</c:v>
                </c:pt>
                <c:pt idx="48">
                  <c:v>Thailand</c:v>
                </c:pt>
                <c:pt idx="49">
                  <c:v>Qatar</c:v>
                </c:pt>
                <c:pt idx="50">
                  <c:v>Chile</c:v>
                </c:pt>
                <c:pt idx="51">
                  <c:v>Uruguay</c:v>
                </c:pt>
                <c:pt idx="52">
                  <c:v>Malaysia</c:v>
                </c:pt>
                <c:pt idx="53">
                  <c:v>Montenegro</c:v>
                </c:pt>
                <c:pt idx="54">
                  <c:v>Kazakhstan</c:v>
                </c:pt>
                <c:pt idx="55">
                  <c:v>Albania</c:v>
                </c:pt>
                <c:pt idx="56">
                  <c:v>Tunisia</c:v>
                </c:pt>
                <c:pt idx="57">
                  <c:v>Brazil</c:v>
                </c:pt>
                <c:pt idx="58">
                  <c:v>Mexico</c:v>
                </c:pt>
                <c:pt idx="59">
                  <c:v>Peru</c:v>
                </c:pt>
                <c:pt idx="60">
                  <c:v>Costa Rica</c:v>
                </c:pt>
                <c:pt idx="61">
                  <c:v>Jordan</c:v>
                </c:pt>
                <c:pt idx="62">
                  <c:v>Colombia</c:v>
                </c:pt>
                <c:pt idx="63">
                  <c:v>Indonesia</c:v>
                </c:pt>
                <c:pt idx="64">
                  <c:v>Argentina</c:v>
                </c:pt>
              </c:strCache>
            </c:strRef>
          </c:cat>
          <c:val>
            <c:numRef>
              <c:f>Sheet1!$C$2:$C$66</c:f>
              <c:numCache>
                <c:formatCode>0.0</c:formatCode>
                <c:ptCount val="65"/>
                <c:pt idx="0">
                  <c:v>55.423350952357985</c:v>
                </c:pt>
                <c:pt idx="1">
                  <c:v>40.039308832137721</c:v>
                </c:pt>
                <c:pt idx="2">
                  <c:v>37.200503859965366</c:v>
                </c:pt>
                <c:pt idx="3">
                  <c:v>33.705707964845232</c:v>
                </c:pt>
                <c:pt idx="4">
                  <c:v>30.901403622263189</c:v>
                </c:pt>
                <c:pt idx="5">
                  <c:v>24.844186454598933</c:v>
                </c:pt>
                <c:pt idx="6">
                  <c:v>24.337251323583835</c:v>
                </c:pt>
                <c:pt idx="7">
                  <c:v>23.670609808348189</c:v>
                </c:pt>
                <c:pt idx="8">
                  <c:v>21.368188865668927</c:v>
                </c:pt>
                <c:pt idx="9">
                  <c:v>19.423393666644309</c:v>
                </c:pt>
                <c:pt idx="10">
                  <c:v>19.250787755675525</c:v>
                </c:pt>
                <c:pt idx="11">
                  <c:v>17.455524286033025</c:v>
                </c:pt>
                <c:pt idx="12">
                  <c:v>16.735596198914259</c:v>
                </c:pt>
                <c:pt idx="13">
                  <c:v>16.39707031624647</c:v>
                </c:pt>
                <c:pt idx="14">
                  <c:v>15.252105922259078</c:v>
                </c:pt>
                <c:pt idx="15">
                  <c:v>15.000811266909171</c:v>
                </c:pt>
                <c:pt idx="16">
                  <c:v>14.809721892434421</c:v>
                </c:pt>
                <c:pt idx="17">
                  <c:v>14.598588982079418</c:v>
                </c:pt>
                <c:pt idx="18">
                  <c:v>14.28827246351379</c:v>
                </c:pt>
                <c:pt idx="19">
                  <c:v>13.713468433685927</c:v>
                </c:pt>
                <c:pt idx="20">
                  <c:v>13.260477369397119</c:v>
                </c:pt>
                <c:pt idx="21">
                  <c:v>12.891395525354103</c:v>
                </c:pt>
                <c:pt idx="22">
                  <c:v>12.876922229900259</c:v>
                </c:pt>
                <c:pt idx="23">
                  <c:v>12.640928903390121</c:v>
                </c:pt>
                <c:pt idx="24">
                  <c:v>11.831160735732983</c:v>
                </c:pt>
                <c:pt idx="25">
                  <c:v>11.230688079056046</c:v>
                </c:pt>
                <c:pt idx="26">
                  <c:v>11.151811584520612</c:v>
                </c:pt>
                <c:pt idx="27">
                  <c:v>10.966643456468804</c:v>
                </c:pt>
                <c:pt idx="28">
                  <c:v>10.653084152301776</c:v>
                </c:pt>
                <c:pt idx="29">
                  <c:v>10.633824015842197</c:v>
                </c:pt>
                <c:pt idx="30">
                  <c:v>9.9730920830923697</c:v>
                </c:pt>
                <c:pt idx="31">
                  <c:v>9.9231588417953152</c:v>
                </c:pt>
                <c:pt idx="32">
                  <c:v>9.3994873509871049</c:v>
                </c:pt>
                <c:pt idx="33">
                  <c:v>9.3671156737424006</c:v>
                </c:pt>
                <c:pt idx="34">
                  <c:v>9.2641767217079369</c:v>
                </c:pt>
                <c:pt idx="35">
                  <c:v>8.7717019602125319</c:v>
                </c:pt>
                <c:pt idx="36">
                  <c:v>8.0610968373240883</c:v>
                </c:pt>
                <c:pt idx="37">
                  <c:v>8.0109189523740483</c:v>
                </c:pt>
                <c:pt idx="38">
                  <c:v>8.000538090006506</c:v>
                </c:pt>
                <c:pt idx="39">
                  <c:v>7.9874130713138314</c:v>
                </c:pt>
                <c:pt idx="40">
                  <c:v>7.7902129629169945</c:v>
                </c:pt>
                <c:pt idx="41">
                  <c:v>6.9843015364066607</c:v>
                </c:pt>
                <c:pt idx="42">
                  <c:v>5.8696840768856697</c:v>
                </c:pt>
                <c:pt idx="43">
                  <c:v>4.5709012260503297</c:v>
                </c:pt>
                <c:pt idx="44">
                  <c:v>4.0620941631135556</c:v>
                </c:pt>
                <c:pt idx="45">
                  <c:v>3.9022269823662237</c:v>
                </c:pt>
                <c:pt idx="46">
                  <c:v>3.4750908821067972</c:v>
                </c:pt>
                <c:pt idx="47">
                  <c:v>3.1775056313675489</c:v>
                </c:pt>
                <c:pt idx="48">
                  <c:v>2.5684916936523852</c:v>
                </c:pt>
                <c:pt idx="49">
                  <c:v>2.0197824947331529</c:v>
                </c:pt>
                <c:pt idx="50">
                  <c:v>1.580853913073486</c:v>
                </c:pt>
                <c:pt idx="51">
                  <c:v>1.3723744722757041</c:v>
                </c:pt>
                <c:pt idx="52">
                  <c:v>1.343437815887802</c:v>
                </c:pt>
                <c:pt idx="53">
                  <c:v>1.0417474969248317</c:v>
                </c:pt>
                <c:pt idx="54">
                  <c:v>0.93558682349948064</c:v>
                </c:pt>
                <c:pt idx="55">
                  <c:v>0.79717186401375362</c:v>
                </c:pt>
                <c:pt idx="56">
                  <c:v>0.78788945216779538</c:v>
                </c:pt>
                <c:pt idx="57">
                  <c:v>0.75311358263583261</c:v>
                </c:pt>
                <c:pt idx="58">
                  <c:v>0.62755480917046069</c:v>
                </c:pt>
                <c:pt idx="59">
                  <c:v>0.57273846728770661</c:v>
                </c:pt>
                <c:pt idx="60">
                  <c:v>0.56414863407169202</c:v>
                </c:pt>
                <c:pt idx="61">
                  <c:v>0.56258148730546753</c:v>
                </c:pt>
                <c:pt idx="62">
                  <c:v>0.30150238865992024</c:v>
                </c:pt>
                <c:pt idx="63">
                  <c:v>0.27568117803170994</c:v>
                </c:pt>
                <c:pt idx="64">
                  <c:v>0.27288383011552181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EF-4A73-89FB-61D5C0F3E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50523976"/>
        <c:axId val="150521232"/>
      </c:barChart>
      <c:catAx>
        <c:axId val="15052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25386">
            <a:noFill/>
          </a:ln>
        </c:spPr>
        <c:txPr>
          <a:bodyPr/>
          <a:lstStyle/>
          <a:p>
            <a:pPr>
              <a:defRPr sz="1199">
                <a:solidFill>
                  <a:schemeClr val="accent5">
                    <a:lumMod val="25000"/>
                  </a:schemeClr>
                </a:solidFill>
              </a:defRPr>
            </a:pPr>
            <a:endParaRPr lang="ru-RU"/>
          </a:p>
        </c:txPr>
        <c:crossAx val="150521232"/>
        <c:crossesAt val="0"/>
        <c:auto val="1"/>
        <c:lblAlgn val="ctr"/>
        <c:lblOffset val="100"/>
        <c:tickLblSkip val="1"/>
        <c:noMultiLvlLbl val="0"/>
      </c:catAx>
      <c:valAx>
        <c:axId val="150521232"/>
        <c:scaling>
          <c:orientation val="minMax"/>
          <c:max val="10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0"/>
        <c:majorTickMark val="out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sz="1099">
                <a:solidFill>
                  <a:schemeClr val="accent5">
                    <a:lumMod val="25000"/>
                  </a:schemeClr>
                </a:solidFill>
              </a:defRPr>
            </a:pPr>
            <a:endParaRPr lang="ru-RU"/>
          </a:p>
        </c:txPr>
        <c:crossAx val="150523976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199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34134548970874"/>
          <c:y val="2.5078764130057309E-2"/>
          <c:w val="0.59280701754386411"/>
          <c:h val="0.8976089856080067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 реже раза в 2 недели</c:v>
                </c:pt>
              </c:strCache>
            </c:strRef>
          </c:tx>
          <c:invertIfNegative val="0"/>
          <c:cat>
            <c:strRef>
              <c:f>Лист1!$A$2:$A$31</c:f>
              <c:strCache>
                <c:ptCount val="30"/>
                <c:pt idx="0">
                  <c:v>Швеция, 2011</c:v>
                </c:pt>
                <c:pt idx="1">
                  <c:v>Швеция, 2007</c:v>
                </c:pt>
                <c:pt idx="2">
                  <c:v>Словения, 2011</c:v>
                </c:pt>
                <c:pt idx="3">
                  <c:v>Словения, 2007</c:v>
                </c:pt>
                <c:pt idx="4">
                  <c:v>Норвегия, 2011</c:v>
                </c:pt>
                <c:pt idx="5">
                  <c:v>Норвегия, 2007</c:v>
                </c:pt>
                <c:pt idx="6">
                  <c:v>Англия, 2011</c:v>
                </c:pt>
                <c:pt idx="7">
                  <c:v>Англия, 2007</c:v>
                </c:pt>
                <c:pt idx="8">
                  <c:v>Япония, 2011</c:v>
                </c:pt>
                <c:pt idx="9">
                  <c:v>Япония, 2007</c:v>
                </c:pt>
                <c:pt idx="10">
                  <c:v>Австралия, 2011</c:v>
                </c:pt>
                <c:pt idx="11">
                  <c:v>Австралия, 2007</c:v>
                </c:pt>
                <c:pt idx="12">
                  <c:v>Сингапур, 2011</c:v>
                </c:pt>
                <c:pt idx="13">
                  <c:v>Сингапур, 2007</c:v>
                </c:pt>
                <c:pt idx="14">
                  <c:v>Ср. межд., 2011</c:v>
                </c:pt>
                <c:pt idx="15">
                  <c:v>Ср. межд., 2007</c:v>
                </c:pt>
                <c:pt idx="16">
                  <c:v>Корея, 2011</c:v>
                </c:pt>
                <c:pt idx="17">
                  <c:v>Корея, 2007</c:v>
                </c:pt>
                <c:pt idx="18">
                  <c:v>Гонконг, 2011</c:v>
                </c:pt>
                <c:pt idx="19">
                  <c:v>Гонконг, 2007</c:v>
                </c:pt>
                <c:pt idx="20">
                  <c:v>Венгрия, 2011</c:v>
                </c:pt>
                <c:pt idx="21">
                  <c:v>Венгрия, 2007</c:v>
                </c:pt>
                <c:pt idx="22">
                  <c:v>США, 2011</c:v>
                </c:pt>
                <c:pt idx="23">
                  <c:v>США, 2007</c:v>
                </c:pt>
                <c:pt idx="24">
                  <c:v>Ливан, 2011</c:v>
                </c:pt>
                <c:pt idx="25">
                  <c:v>Ливан, 2007</c:v>
                </c:pt>
                <c:pt idx="26">
                  <c:v>Россия, 2011</c:v>
                </c:pt>
                <c:pt idx="27">
                  <c:v>Россия, 2007</c:v>
                </c:pt>
                <c:pt idx="28">
                  <c:v>Тайвань, 2011</c:v>
                </c:pt>
                <c:pt idx="29">
                  <c:v>Тайвань, 2011</c:v>
                </c:pt>
              </c:strCache>
            </c:strRef>
          </c:cat>
          <c:val>
            <c:numRef>
              <c:f>Лист1!$B$2:$B$30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6</c:v>
                </c:pt>
                <c:pt idx="6">
                  <c:v>9</c:v>
                </c:pt>
                <c:pt idx="7">
                  <c:v>9</c:v>
                </c:pt>
                <c:pt idx="8">
                  <c:v>15</c:v>
                </c:pt>
                <c:pt idx="9">
                  <c:v>24</c:v>
                </c:pt>
                <c:pt idx="10">
                  <c:v>16</c:v>
                </c:pt>
                <c:pt idx="11">
                  <c:v>25</c:v>
                </c:pt>
                <c:pt idx="12">
                  <c:v>39</c:v>
                </c:pt>
                <c:pt idx="13">
                  <c:v>35</c:v>
                </c:pt>
                <c:pt idx="14">
                  <c:v>45</c:v>
                </c:pt>
                <c:pt idx="15">
                  <c:v>45</c:v>
                </c:pt>
                <c:pt idx="16">
                  <c:v>46</c:v>
                </c:pt>
                <c:pt idx="17">
                  <c:v>55</c:v>
                </c:pt>
                <c:pt idx="18">
                  <c:v>56</c:v>
                </c:pt>
                <c:pt idx="19">
                  <c:v>56</c:v>
                </c:pt>
                <c:pt idx="20">
                  <c:v>69</c:v>
                </c:pt>
                <c:pt idx="21">
                  <c:v>73</c:v>
                </c:pt>
                <c:pt idx="22">
                  <c:v>77</c:v>
                </c:pt>
                <c:pt idx="23">
                  <c:v>69</c:v>
                </c:pt>
                <c:pt idx="24">
                  <c:v>81</c:v>
                </c:pt>
                <c:pt idx="25">
                  <c:v>89</c:v>
                </c:pt>
                <c:pt idx="26">
                  <c:v>97</c:v>
                </c:pt>
                <c:pt idx="27">
                  <c:v>94</c:v>
                </c:pt>
                <c:pt idx="28">
                  <c:v>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 раз в месяц</c:v>
                </c:pt>
              </c:strCache>
            </c:strRef>
          </c:tx>
          <c:invertIfNegative val="0"/>
          <c:cat>
            <c:strRef>
              <c:f>Лист1!$A$2:$A$31</c:f>
              <c:strCache>
                <c:ptCount val="30"/>
                <c:pt idx="0">
                  <c:v>Швеция, 2011</c:v>
                </c:pt>
                <c:pt idx="1">
                  <c:v>Швеция, 2007</c:v>
                </c:pt>
                <c:pt idx="2">
                  <c:v>Словения, 2011</c:v>
                </c:pt>
                <c:pt idx="3">
                  <c:v>Словения, 2007</c:v>
                </c:pt>
                <c:pt idx="4">
                  <c:v>Норвегия, 2011</c:v>
                </c:pt>
                <c:pt idx="5">
                  <c:v>Норвегия, 2007</c:v>
                </c:pt>
                <c:pt idx="6">
                  <c:v>Англия, 2011</c:v>
                </c:pt>
                <c:pt idx="7">
                  <c:v>Англия, 2007</c:v>
                </c:pt>
                <c:pt idx="8">
                  <c:v>Япония, 2011</c:v>
                </c:pt>
                <c:pt idx="9">
                  <c:v>Япония, 2007</c:v>
                </c:pt>
                <c:pt idx="10">
                  <c:v>Австралия, 2011</c:v>
                </c:pt>
                <c:pt idx="11">
                  <c:v>Австралия, 2007</c:v>
                </c:pt>
                <c:pt idx="12">
                  <c:v>Сингапур, 2011</c:v>
                </c:pt>
                <c:pt idx="13">
                  <c:v>Сингапур, 2007</c:v>
                </c:pt>
                <c:pt idx="14">
                  <c:v>Ср. межд., 2011</c:v>
                </c:pt>
                <c:pt idx="15">
                  <c:v>Ср. межд., 2007</c:v>
                </c:pt>
                <c:pt idx="16">
                  <c:v>Корея, 2011</c:v>
                </c:pt>
                <c:pt idx="17">
                  <c:v>Корея, 2007</c:v>
                </c:pt>
                <c:pt idx="18">
                  <c:v>Гонконг, 2011</c:v>
                </c:pt>
                <c:pt idx="19">
                  <c:v>Гонконг, 2007</c:v>
                </c:pt>
                <c:pt idx="20">
                  <c:v>Венгрия, 2011</c:v>
                </c:pt>
                <c:pt idx="21">
                  <c:v>Венгрия, 2007</c:v>
                </c:pt>
                <c:pt idx="22">
                  <c:v>США, 2011</c:v>
                </c:pt>
                <c:pt idx="23">
                  <c:v>США, 2007</c:v>
                </c:pt>
                <c:pt idx="24">
                  <c:v>Ливан, 2011</c:v>
                </c:pt>
                <c:pt idx="25">
                  <c:v>Ливан, 2007</c:v>
                </c:pt>
                <c:pt idx="26">
                  <c:v>Россия, 2011</c:v>
                </c:pt>
                <c:pt idx="27">
                  <c:v>Россия, 2007</c:v>
                </c:pt>
                <c:pt idx="28">
                  <c:v>Тайвань, 2011</c:v>
                </c:pt>
                <c:pt idx="29">
                  <c:v>Тайвань, 2011</c:v>
                </c:pt>
              </c:strCache>
            </c:strRef>
          </c:cat>
          <c:val>
            <c:numRef>
              <c:f>Лист1!$C$2:$C$30</c:f>
              <c:numCache>
                <c:formatCode>General</c:formatCode>
                <c:ptCount val="29"/>
                <c:pt idx="0">
                  <c:v>36</c:v>
                </c:pt>
                <c:pt idx="1">
                  <c:v>39</c:v>
                </c:pt>
                <c:pt idx="2">
                  <c:v>10</c:v>
                </c:pt>
                <c:pt idx="3">
                  <c:v>17</c:v>
                </c:pt>
                <c:pt idx="4">
                  <c:v>75</c:v>
                </c:pt>
                <c:pt idx="5">
                  <c:v>73</c:v>
                </c:pt>
                <c:pt idx="6">
                  <c:v>31</c:v>
                </c:pt>
                <c:pt idx="7">
                  <c:v>38</c:v>
                </c:pt>
                <c:pt idx="8">
                  <c:v>44</c:v>
                </c:pt>
                <c:pt idx="9">
                  <c:v>37</c:v>
                </c:pt>
                <c:pt idx="10">
                  <c:v>66</c:v>
                </c:pt>
                <c:pt idx="11">
                  <c:v>61</c:v>
                </c:pt>
                <c:pt idx="12">
                  <c:v>51</c:v>
                </c:pt>
                <c:pt idx="13">
                  <c:v>47</c:v>
                </c:pt>
                <c:pt idx="14">
                  <c:v>40</c:v>
                </c:pt>
                <c:pt idx="15">
                  <c:v>39</c:v>
                </c:pt>
                <c:pt idx="16">
                  <c:v>42</c:v>
                </c:pt>
                <c:pt idx="17">
                  <c:v>31</c:v>
                </c:pt>
                <c:pt idx="18">
                  <c:v>39</c:v>
                </c:pt>
                <c:pt idx="19">
                  <c:v>34</c:v>
                </c:pt>
                <c:pt idx="20">
                  <c:v>29</c:v>
                </c:pt>
                <c:pt idx="21">
                  <c:v>25</c:v>
                </c:pt>
                <c:pt idx="22">
                  <c:v>22</c:v>
                </c:pt>
                <c:pt idx="23">
                  <c:v>28</c:v>
                </c:pt>
                <c:pt idx="24">
                  <c:v>19</c:v>
                </c:pt>
                <c:pt idx="25">
                  <c:v>11</c:v>
                </c:pt>
                <c:pt idx="26">
                  <c:v>3</c:v>
                </c:pt>
                <c:pt idx="27">
                  <c:v>5</c:v>
                </c:pt>
                <c:pt idx="28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несколько раз в год</c:v>
                </c:pt>
              </c:strCache>
            </c:strRef>
          </c:tx>
          <c:invertIfNegative val="0"/>
          <c:cat>
            <c:strRef>
              <c:f>Лист1!$A$2:$A$31</c:f>
              <c:strCache>
                <c:ptCount val="30"/>
                <c:pt idx="0">
                  <c:v>Швеция, 2011</c:v>
                </c:pt>
                <c:pt idx="1">
                  <c:v>Швеция, 2007</c:v>
                </c:pt>
                <c:pt idx="2">
                  <c:v>Словения, 2011</c:v>
                </c:pt>
                <c:pt idx="3">
                  <c:v>Словения, 2007</c:v>
                </c:pt>
                <c:pt idx="4">
                  <c:v>Норвегия, 2011</c:v>
                </c:pt>
                <c:pt idx="5">
                  <c:v>Норвегия, 2007</c:v>
                </c:pt>
                <c:pt idx="6">
                  <c:v>Англия, 2011</c:v>
                </c:pt>
                <c:pt idx="7">
                  <c:v>Англия, 2007</c:v>
                </c:pt>
                <c:pt idx="8">
                  <c:v>Япония, 2011</c:v>
                </c:pt>
                <c:pt idx="9">
                  <c:v>Япония, 2007</c:v>
                </c:pt>
                <c:pt idx="10">
                  <c:v>Австралия, 2011</c:v>
                </c:pt>
                <c:pt idx="11">
                  <c:v>Австралия, 2007</c:v>
                </c:pt>
                <c:pt idx="12">
                  <c:v>Сингапур, 2011</c:v>
                </c:pt>
                <c:pt idx="13">
                  <c:v>Сингапур, 2007</c:v>
                </c:pt>
                <c:pt idx="14">
                  <c:v>Ср. межд., 2011</c:v>
                </c:pt>
                <c:pt idx="15">
                  <c:v>Ср. межд., 2007</c:v>
                </c:pt>
                <c:pt idx="16">
                  <c:v>Корея, 2011</c:v>
                </c:pt>
                <c:pt idx="17">
                  <c:v>Корея, 2007</c:v>
                </c:pt>
                <c:pt idx="18">
                  <c:v>Гонконг, 2011</c:v>
                </c:pt>
                <c:pt idx="19">
                  <c:v>Гонконг, 2007</c:v>
                </c:pt>
                <c:pt idx="20">
                  <c:v>Венгрия, 2011</c:v>
                </c:pt>
                <c:pt idx="21">
                  <c:v>Венгрия, 2007</c:v>
                </c:pt>
                <c:pt idx="22">
                  <c:v>США, 2011</c:v>
                </c:pt>
                <c:pt idx="23">
                  <c:v>США, 2007</c:v>
                </c:pt>
                <c:pt idx="24">
                  <c:v>Ливан, 2011</c:v>
                </c:pt>
                <c:pt idx="25">
                  <c:v>Ливан, 2007</c:v>
                </c:pt>
                <c:pt idx="26">
                  <c:v>Россия, 2011</c:v>
                </c:pt>
                <c:pt idx="27">
                  <c:v>Россия, 2007</c:v>
                </c:pt>
                <c:pt idx="28">
                  <c:v>Тайвань, 2011</c:v>
                </c:pt>
                <c:pt idx="29">
                  <c:v>Тайвань, 2011</c:v>
                </c:pt>
              </c:strCache>
            </c:strRef>
          </c:cat>
          <c:val>
            <c:numRef>
              <c:f>Лист1!$D$2:$D$30</c:f>
              <c:numCache>
                <c:formatCode>General</c:formatCode>
                <c:ptCount val="29"/>
                <c:pt idx="0">
                  <c:v>64</c:v>
                </c:pt>
                <c:pt idx="1">
                  <c:v>61</c:v>
                </c:pt>
                <c:pt idx="2">
                  <c:v>88</c:v>
                </c:pt>
                <c:pt idx="3">
                  <c:v>80</c:v>
                </c:pt>
                <c:pt idx="4">
                  <c:v>18</c:v>
                </c:pt>
                <c:pt idx="5">
                  <c:v>21</c:v>
                </c:pt>
                <c:pt idx="6">
                  <c:v>60</c:v>
                </c:pt>
                <c:pt idx="7">
                  <c:v>53</c:v>
                </c:pt>
                <c:pt idx="8">
                  <c:v>41</c:v>
                </c:pt>
                <c:pt idx="9">
                  <c:v>39</c:v>
                </c:pt>
                <c:pt idx="10">
                  <c:v>18</c:v>
                </c:pt>
                <c:pt idx="11">
                  <c:v>14</c:v>
                </c:pt>
                <c:pt idx="12">
                  <c:v>10</c:v>
                </c:pt>
                <c:pt idx="13">
                  <c:v>18</c:v>
                </c:pt>
                <c:pt idx="14">
                  <c:v>15</c:v>
                </c:pt>
                <c:pt idx="15">
                  <c:v>16</c:v>
                </c:pt>
                <c:pt idx="16">
                  <c:v>12</c:v>
                </c:pt>
                <c:pt idx="17">
                  <c:v>14</c:v>
                </c:pt>
                <c:pt idx="18">
                  <c:v>5</c:v>
                </c:pt>
                <c:pt idx="19">
                  <c:v>10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100"/>
        <c:axId val="484259072"/>
        <c:axId val="484255544"/>
      </c:barChart>
      <c:catAx>
        <c:axId val="4842590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Arial Narrow" pitchFamily="34" charset="0"/>
              </a:defRPr>
            </a:pPr>
            <a:endParaRPr lang="ru-RU"/>
          </a:p>
        </c:txPr>
        <c:crossAx val="484255544"/>
        <c:crosses val="autoZero"/>
        <c:auto val="1"/>
        <c:lblAlgn val="ctr"/>
        <c:lblOffset val="100"/>
        <c:noMultiLvlLbl val="0"/>
      </c:catAx>
      <c:valAx>
        <c:axId val="48425554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 Narrow" pitchFamily="34" charset="0"/>
              </a:defRPr>
            </a:pPr>
            <a:endParaRPr lang="ru-RU"/>
          </a:p>
        </c:txPr>
        <c:crossAx val="48425907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>
              <a:latin typeface="Arial Narrow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2-10T16:27:45.507" idx="4">
    <p:pos x="1247" y="825"/>
    <p:text/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0.63281</cdr:x>
      <cdr:y>0.54219</cdr:y>
    </cdr:from>
    <cdr:to>
      <cdr:x>0.63806</cdr:x>
      <cdr:y>0.63088</cdr:y>
    </cdr:to>
    <cdr:sp macro="" textlink="">
      <cdr:nvSpPr>
        <cdr:cNvPr id="4" name="Прямая со стрелкой 3"/>
        <cdr:cNvSpPr/>
      </cdr:nvSpPr>
      <cdr:spPr bwMode="auto">
        <a:xfrm xmlns:a="http://schemas.openxmlformats.org/drawingml/2006/main" flipH="1">
          <a:off x="5786445" y="3450684"/>
          <a:ext cx="45720" cy="571462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  <a:round/>
          <a:headEnd type="none" w="med" len="med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0.00264</cdr:x>
      <cdr:y>0.05263</cdr:y>
    </cdr:from>
    <cdr:to>
      <cdr:x>0.74868</cdr:x>
      <cdr:y>0.11842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22920" y="288033"/>
          <a:ext cx="6480720" cy="36004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6">
            <a:alpha val="19000"/>
          </a:schemeClr>
        </a:solidFill>
      </cdr:spPr>
      <cdr:style>
        <a:lnRef xmlns:a="http://schemas.openxmlformats.org/drawingml/2006/main" idx="2">
          <a:schemeClr val="accent6">
            <a:shade val="50000"/>
          </a:schemeClr>
        </a:lnRef>
        <a:fillRef xmlns:a="http://schemas.openxmlformats.org/drawingml/2006/main" idx="1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0.797</cdr:y>
    </cdr:from>
    <cdr:to>
      <cdr:x>0.74604</cdr:x>
      <cdr:y>0.797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>
          <a:off x="-123561" y="4361657"/>
          <a:ext cx="6480720" cy="0"/>
        </a:xfrm>
        <a:prstGeom xmlns:a="http://schemas.openxmlformats.org/drawingml/2006/main" prst="line">
          <a:avLst/>
        </a:prstGeom>
        <a:ln xmlns:a="http://schemas.openxmlformats.org/drawingml/2006/main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0.85934</cdr:y>
    </cdr:from>
    <cdr:to>
      <cdr:x>0.74604</cdr:x>
      <cdr:y>0.85934</cdr:y>
    </cdr:to>
    <cdr:sp macro="" textlink="">
      <cdr:nvSpPr>
        <cdr:cNvPr id="4" name="Прямая соединительная линия 3"/>
        <cdr:cNvSpPr/>
      </cdr:nvSpPr>
      <cdr:spPr>
        <a:xfrm xmlns:a="http://schemas.openxmlformats.org/drawingml/2006/main">
          <a:off x="-4500" y="4702851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0.73465</cdr:y>
    </cdr:from>
    <cdr:to>
      <cdr:x>0.74604</cdr:x>
      <cdr:y>0.73465</cdr:y>
    </cdr:to>
    <cdr:sp macro="" textlink="">
      <cdr:nvSpPr>
        <cdr:cNvPr id="5" name="Прямая соединительная линия 4"/>
        <cdr:cNvSpPr/>
      </cdr:nvSpPr>
      <cdr:spPr>
        <a:xfrm xmlns:a="http://schemas.openxmlformats.org/drawingml/2006/main">
          <a:off x="-54286" y="4020463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0.6748</cdr:y>
    </cdr:from>
    <cdr:to>
      <cdr:x>0.74604</cdr:x>
      <cdr:y>0.6748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>
          <a:off x="-174383" y="3692917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0.61245</cdr:y>
    </cdr:from>
    <cdr:to>
      <cdr:x>0.74604</cdr:x>
      <cdr:y>0.61245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>
          <a:off x="-147087" y="3351723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0.55011</cdr:y>
    </cdr:from>
    <cdr:to>
      <cdr:x>0.74604</cdr:x>
      <cdr:y>0.55011</cdr:y>
    </cdr:to>
    <cdr:sp macro="" textlink="">
      <cdr:nvSpPr>
        <cdr:cNvPr id="8" name="Прямая соединительная линия 7"/>
        <cdr:cNvSpPr/>
      </cdr:nvSpPr>
      <cdr:spPr>
        <a:xfrm xmlns:a="http://schemas.openxmlformats.org/drawingml/2006/main">
          <a:off x="-24257" y="3010529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0.48684</cdr:y>
    </cdr:from>
    <cdr:to>
      <cdr:x>0.74604</cdr:x>
      <cdr:y>0.48684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>
          <a:off x="-228600" y="2664297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0.42542</cdr:y>
    </cdr:from>
    <cdr:to>
      <cdr:x>0.74604</cdr:x>
      <cdr:y>0.42542</cdr:y>
    </cdr:to>
    <cdr:sp macro="" textlink="">
      <cdr:nvSpPr>
        <cdr:cNvPr id="10" name="Прямая соединительная линия 9"/>
        <cdr:cNvSpPr/>
      </cdr:nvSpPr>
      <cdr:spPr>
        <a:xfrm xmlns:a="http://schemas.openxmlformats.org/drawingml/2006/main">
          <a:off x="-228974" y="2328141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0.36376</cdr:y>
    </cdr:from>
    <cdr:to>
      <cdr:x>0.74604</cdr:x>
      <cdr:y>0.36376</cdr:y>
    </cdr:to>
    <cdr:sp macro="" textlink="">
      <cdr:nvSpPr>
        <cdr:cNvPr id="11" name="Прямая соединительная линия 10"/>
        <cdr:cNvSpPr/>
      </cdr:nvSpPr>
      <cdr:spPr>
        <a:xfrm xmlns:a="http://schemas.openxmlformats.org/drawingml/2006/main">
          <a:off x="-78848" y="1990716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0.30322</cdr:y>
    </cdr:from>
    <cdr:to>
      <cdr:x>0.74604</cdr:x>
      <cdr:y>0.30322</cdr:y>
    </cdr:to>
    <cdr:sp macro="" textlink="">
      <cdr:nvSpPr>
        <cdr:cNvPr id="12" name="Прямая соединительная линия 11"/>
        <cdr:cNvSpPr/>
      </cdr:nvSpPr>
      <cdr:spPr>
        <a:xfrm xmlns:a="http://schemas.openxmlformats.org/drawingml/2006/main">
          <a:off x="-123561" y="1659400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0.23838</cdr:y>
    </cdr:from>
    <cdr:to>
      <cdr:x>0.74604</cdr:x>
      <cdr:y>0.23838</cdr:y>
    </cdr:to>
    <cdr:sp macro="" textlink="">
      <cdr:nvSpPr>
        <cdr:cNvPr id="13" name="Прямая соединительная линия 12"/>
        <cdr:cNvSpPr/>
      </cdr:nvSpPr>
      <cdr:spPr>
        <a:xfrm xmlns:a="http://schemas.openxmlformats.org/drawingml/2006/main">
          <a:off x="-37905" y="1304558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0.17853</cdr:y>
    </cdr:from>
    <cdr:to>
      <cdr:x>0.74604</cdr:x>
      <cdr:y>0.17853</cdr:y>
    </cdr:to>
    <cdr:sp macro="" textlink="">
      <cdr:nvSpPr>
        <cdr:cNvPr id="14" name="Прямая соединительная линия 13"/>
        <cdr:cNvSpPr/>
      </cdr:nvSpPr>
      <cdr:spPr>
        <a:xfrm xmlns:a="http://schemas.openxmlformats.org/drawingml/2006/main">
          <a:off x="-10609" y="977012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0.11618</cdr:y>
    </cdr:from>
    <cdr:to>
      <cdr:x>0.74604</cdr:x>
      <cdr:y>0.11618</cdr:y>
    </cdr:to>
    <cdr:sp macro="" textlink="">
      <cdr:nvSpPr>
        <cdr:cNvPr id="15" name="Прямая соединительная линия 14"/>
        <cdr:cNvSpPr/>
      </cdr:nvSpPr>
      <cdr:spPr>
        <a:xfrm xmlns:a="http://schemas.openxmlformats.org/drawingml/2006/main">
          <a:off x="-164504" y="635818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0.05134</cdr:y>
    </cdr:from>
    <cdr:to>
      <cdr:x>0.74604</cdr:x>
      <cdr:y>0.05134</cdr:y>
    </cdr:to>
    <cdr:sp macro="" textlink="">
      <cdr:nvSpPr>
        <cdr:cNvPr id="16" name="Прямая соединительная линия 15"/>
        <cdr:cNvSpPr/>
      </cdr:nvSpPr>
      <cdr:spPr>
        <a:xfrm xmlns:a="http://schemas.openxmlformats.org/drawingml/2006/main">
          <a:off x="-109913" y="280976"/>
          <a:ext cx="64807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0.75728</cdr:x>
      <cdr:y>0.0463</cdr:y>
    </cdr:from>
    <cdr:to>
      <cdr:x>0.92276</cdr:x>
      <cdr:y>0.12525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6578364" y="253389"/>
          <a:ext cx="1437443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Arial Narrow" pitchFamily="34" charset="0"/>
            </a:rPr>
            <a:t>2007 – 94%</a:t>
          </a:r>
        </a:p>
        <a:p xmlns:a="http://schemas.openxmlformats.org/drawingml/2006/main">
          <a:r>
            <a:rPr lang="ru-RU" sz="1400" b="1" dirty="0" smtClean="0">
              <a:latin typeface="Arial Narrow" pitchFamily="34" charset="0"/>
            </a:rPr>
            <a:t>2011 – 97%</a:t>
          </a:r>
          <a:endParaRPr lang="ru-RU" sz="1400" b="1" dirty="0">
            <a:latin typeface="Arial Narrow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546F4-3602-4837-BFFD-3E3B4BA3A09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12738" y="744538"/>
            <a:ext cx="61722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ru-RU" dirty="0" err="1" smtClean="0"/>
              <a:t>Енка</a:t>
            </a:r>
            <a:r>
              <a:rPr lang="ru-RU" dirty="0" smtClean="0"/>
              <a:t> </a:t>
            </a:r>
            <a:r>
              <a:rPr lang="ru-RU" dirty="0" err="1" smtClean="0"/>
              <a:t>стра</a:t>
            </a:r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E0C06-5FE1-4F23-A7EB-1A222EB9CE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71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7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7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4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73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520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F06E2A-29E6-44EE-B01F-BE0A2BC5DDFC}" type="slidenum">
              <a:rPr lang="ru-RU" smtClean="0"/>
              <a:pPr/>
              <a:t>12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58320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406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19DCB5-ACC1-438C-8947-EE5EF44923A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70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19DCB5-ACC1-438C-8947-EE5EF44923A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14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896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803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693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6BDB0C-CC02-4FEA-9818-BB83B80E1FF2}" type="slidenum">
              <a:rPr lang="en-US" smtClean="0">
                <a:solidFill>
                  <a:srgbClr val="000000"/>
                </a:solidFill>
              </a:rPr>
              <a:pPr/>
              <a:t>46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69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50CAED-E34F-4055-9E3B-8D33BBE99719}" type="slidenum">
              <a:rPr lang="ru-RU" smtClean="0">
                <a:latin typeface="Arial" pitchFamily="34" charset="0"/>
              </a:rPr>
              <a:pPr/>
              <a:t>58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Два последних измерения: ПИРЛС 2006 и ПИЗА 2009.</a:t>
            </a:r>
          </a:p>
        </p:txBody>
      </p:sp>
    </p:spTree>
    <p:extLst>
      <p:ext uri="{BB962C8B-B14F-4D97-AF65-F5344CB8AC3E}">
        <p14:creationId xmlns:p14="http://schemas.microsoft.com/office/powerpoint/2010/main" val="3476573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607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6606BA-0030-4ECF-A0B2-1D221DE62FE0}" type="slidenum">
              <a:rPr lang="ru-RU" smtClean="0"/>
              <a:pPr/>
              <a:t>67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695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1066" y="2225605"/>
            <a:ext cx="10098723" cy="15357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2130" y="4059820"/>
            <a:ext cx="8316595" cy="18308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3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7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8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0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286910"/>
            <a:ext cx="10692765" cy="775005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8508" y="4603785"/>
            <a:ext cx="10098723" cy="1422928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38508" y="3036576"/>
            <a:ext cx="10098723" cy="1567210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28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5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38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1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77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89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02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94047" y="1671693"/>
            <a:ext cx="5247375" cy="472816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39435" y="1671693"/>
            <a:ext cx="5247375" cy="472816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4045" y="1603698"/>
            <a:ext cx="5249437" cy="66834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84" indent="0">
              <a:buNone/>
              <a:defRPr sz="2300" b="1"/>
            </a:lvl2pPr>
            <a:lvl3pPr marL="1042569" indent="0">
              <a:buNone/>
              <a:defRPr sz="2100" b="1"/>
            </a:lvl3pPr>
            <a:lvl4pPr marL="1563853" indent="0">
              <a:buNone/>
              <a:defRPr sz="1900" b="1"/>
            </a:lvl4pPr>
            <a:lvl5pPr marL="2085137" indent="0">
              <a:buNone/>
              <a:defRPr sz="1900" b="1"/>
            </a:lvl5pPr>
            <a:lvl6pPr marL="2606422" indent="0">
              <a:buNone/>
              <a:defRPr sz="1900" b="1"/>
            </a:lvl6pPr>
            <a:lvl7pPr marL="3127706" indent="0">
              <a:buNone/>
              <a:defRPr sz="1900" b="1"/>
            </a:lvl7pPr>
            <a:lvl8pPr marL="3648990" indent="0">
              <a:buNone/>
              <a:defRPr sz="1900" b="1"/>
            </a:lvl8pPr>
            <a:lvl9pPr marL="4170275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4045" y="2272043"/>
            <a:ext cx="5249437" cy="412781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35309" y="1603698"/>
            <a:ext cx="5251501" cy="66834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84" indent="0">
              <a:buNone/>
              <a:defRPr sz="2300" b="1"/>
            </a:lvl2pPr>
            <a:lvl3pPr marL="1042569" indent="0">
              <a:buNone/>
              <a:defRPr sz="2100" b="1"/>
            </a:lvl3pPr>
            <a:lvl4pPr marL="1563853" indent="0">
              <a:buNone/>
              <a:defRPr sz="1900" b="1"/>
            </a:lvl4pPr>
            <a:lvl5pPr marL="2085137" indent="0">
              <a:buNone/>
              <a:defRPr sz="1900" b="1"/>
            </a:lvl5pPr>
            <a:lvl6pPr marL="2606422" indent="0">
              <a:buNone/>
              <a:defRPr sz="1900" b="1"/>
            </a:lvl6pPr>
            <a:lvl7pPr marL="3127706" indent="0">
              <a:buNone/>
              <a:defRPr sz="1900" b="1"/>
            </a:lvl7pPr>
            <a:lvl8pPr marL="3648990" indent="0">
              <a:buNone/>
              <a:defRPr sz="1900" b="1"/>
            </a:lvl8pPr>
            <a:lvl9pPr marL="4170275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035309" y="2272043"/>
            <a:ext cx="5251501" cy="412781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6" y="285251"/>
            <a:ext cx="3908718" cy="121396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5084" y="285251"/>
            <a:ext cx="6641725" cy="6114606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4046" y="1499216"/>
            <a:ext cx="3908718" cy="4900641"/>
          </a:xfrm>
        </p:spPr>
        <p:txBody>
          <a:bodyPr/>
          <a:lstStyle>
            <a:lvl1pPr marL="0" indent="0">
              <a:buNone/>
              <a:defRPr sz="1600"/>
            </a:lvl1pPr>
            <a:lvl2pPr marL="521284" indent="0">
              <a:buNone/>
              <a:defRPr sz="1500"/>
            </a:lvl2pPr>
            <a:lvl3pPr marL="1042569" indent="0">
              <a:buNone/>
              <a:defRPr sz="1100"/>
            </a:lvl3pPr>
            <a:lvl4pPr marL="1563853" indent="0">
              <a:buNone/>
              <a:defRPr sz="1100"/>
            </a:lvl4pPr>
            <a:lvl5pPr marL="2085137" indent="0">
              <a:buNone/>
              <a:defRPr sz="1100"/>
            </a:lvl5pPr>
            <a:lvl6pPr marL="2606422" indent="0">
              <a:buNone/>
              <a:defRPr sz="1100"/>
            </a:lvl6pPr>
            <a:lvl7pPr marL="3127706" indent="0">
              <a:buNone/>
              <a:defRPr sz="1100"/>
            </a:lvl7pPr>
            <a:lvl8pPr marL="3648990" indent="0">
              <a:buNone/>
              <a:defRPr sz="1100"/>
            </a:lvl8pPr>
            <a:lvl9pPr marL="4170275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8730" y="5015073"/>
            <a:ext cx="7128510" cy="592058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28730" y="640151"/>
            <a:ext cx="7128510" cy="4298633"/>
          </a:xfrm>
        </p:spPr>
        <p:txBody>
          <a:bodyPr/>
          <a:lstStyle>
            <a:lvl1pPr marL="0" indent="0">
              <a:buNone/>
              <a:defRPr sz="3600"/>
            </a:lvl1pPr>
            <a:lvl2pPr marL="521284" indent="0">
              <a:buNone/>
              <a:defRPr sz="3200"/>
            </a:lvl2pPr>
            <a:lvl3pPr marL="1042569" indent="0">
              <a:buNone/>
              <a:defRPr sz="2700"/>
            </a:lvl3pPr>
            <a:lvl4pPr marL="1563853" indent="0">
              <a:buNone/>
              <a:defRPr sz="2300"/>
            </a:lvl4pPr>
            <a:lvl5pPr marL="2085137" indent="0">
              <a:buNone/>
              <a:defRPr sz="2300"/>
            </a:lvl5pPr>
            <a:lvl6pPr marL="2606422" indent="0">
              <a:buNone/>
              <a:defRPr sz="2300"/>
            </a:lvl6pPr>
            <a:lvl7pPr marL="3127706" indent="0">
              <a:buNone/>
              <a:defRPr sz="2300"/>
            </a:lvl7pPr>
            <a:lvl8pPr marL="3648990" indent="0">
              <a:buNone/>
              <a:defRPr sz="2300"/>
            </a:lvl8pPr>
            <a:lvl9pPr marL="4170275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28730" y="5607131"/>
            <a:ext cx="7128510" cy="840819"/>
          </a:xfrm>
        </p:spPr>
        <p:txBody>
          <a:bodyPr/>
          <a:lstStyle>
            <a:lvl1pPr marL="0" indent="0">
              <a:buNone/>
              <a:defRPr sz="1600"/>
            </a:lvl1pPr>
            <a:lvl2pPr marL="521284" indent="0">
              <a:buNone/>
              <a:defRPr sz="1500"/>
            </a:lvl2pPr>
            <a:lvl3pPr marL="1042569" indent="0">
              <a:buNone/>
              <a:defRPr sz="1100"/>
            </a:lvl3pPr>
            <a:lvl4pPr marL="1563853" indent="0">
              <a:buNone/>
              <a:defRPr sz="1100"/>
            </a:lvl4pPr>
            <a:lvl5pPr marL="2085137" indent="0">
              <a:buNone/>
              <a:defRPr sz="1100"/>
            </a:lvl5pPr>
            <a:lvl6pPr marL="2606422" indent="0">
              <a:buNone/>
              <a:defRPr sz="1100"/>
            </a:lvl6pPr>
            <a:lvl7pPr marL="3127706" indent="0">
              <a:buNone/>
              <a:defRPr sz="1100"/>
            </a:lvl7pPr>
            <a:lvl8pPr marL="3648990" indent="0">
              <a:buNone/>
              <a:defRPr sz="1100"/>
            </a:lvl8pPr>
            <a:lvl9pPr marL="4170275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13618" y="286908"/>
            <a:ext cx="2673191" cy="611294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4044" y="286908"/>
            <a:ext cx="7821560" cy="611294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평행 사변형 7"/>
          <p:cNvSpPr/>
          <p:nvPr/>
        </p:nvSpPr>
        <p:spPr>
          <a:xfrm>
            <a:off x="-235142" y="0"/>
            <a:ext cx="12070614" cy="703171"/>
          </a:xfrm>
          <a:prstGeom prst="parallelogram">
            <a:avLst>
              <a:gd name="adj" fmla="val 791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23" tIns="54411" rIns="108823" bIns="54411" anchor="ctr"/>
          <a:lstStyle/>
          <a:p>
            <a:pPr algn="ctr">
              <a:defRPr/>
            </a:pPr>
            <a:endParaRPr lang="ko-KR" altLang="en-US">
              <a:cs typeface="Arial" pitchFamily="34" charset="0"/>
            </a:endParaRPr>
          </a:p>
        </p:txBody>
      </p:sp>
      <p:sp>
        <p:nvSpPr>
          <p:cNvPr id="5" name="평행 사변형 8"/>
          <p:cNvSpPr/>
          <p:nvPr/>
        </p:nvSpPr>
        <p:spPr>
          <a:xfrm>
            <a:off x="-703364" y="0"/>
            <a:ext cx="11134173" cy="703171"/>
          </a:xfrm>
          <a:prstGeom prst="parallelogram">
            <a:avLst>
              <a:gd name="adj" fmla="val 79101"/>
            </a:avLst>
          </a:prstGeom>
          <a:solidFill>
            <a:srgbClr val="278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23" tIns="54411" rIns="108823" bIns="54411" anchor="ctr"/>
          <a:lstStyle/>
          <a:p>
            <a:pPr algn="ctr">
              <a:defRPr/>
            </a:pPr>
            <a:endParaRPr lang="ko-KR" altLang="en-US">
              <a:cs typeface="Arial" pitchFamily="34" charset="0"/>
            </a:endParaRPr>
          </a:p>
        </p:txBody>
      </p:sp>
      <p:sp>
        <p:nvSpPr>
          <p:cNvPr id="6" name="평행 사변형 9"/>
          <p:cNvSpPr/>
          <p:nvPr/>
        </p:nvSpPr>
        <p:spPr>
          <a:xfrm>
            <a:off x="-690987" y="0"/>
            <a:ext cx="1765628" cy="703171"/>
          </a:xfrm>
          <a:prstGeom prst="parallelogram">
            <a:avLst>
              <a:gd name="adj" fmla="val 791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23" tIns="54411" rIns="108823" bIns="54411" anchor="ctr"/>
          <a:lstStyle/>
          <a:p>
            <a:pPr algn="ctr">
              <a:defRPr/>
            </a:pPr>
            <a:endParaRPr lang="ko-KR" altLang="en-US">
              <a:cs typeface="Arial" pitchFamily="34" charset="0"/>
            </a:endParaRPr>
          </a:p>
        </p:txBody>
      </p:sp>
      <p:sp>
        <p:nvSpPr>
          <p:cNvPr id="28" name="내용 개체 틀 27"/>
          <p:cNvSpPr>
            <a:spLocks noGrp="1"/>
          </p:cNvSpPr>
          <p:nvPr>
            <p:ph sz="quarter" idx="16"/>
          </p:nvPr>
        </p:nvSpPr>
        <p:spPr>
          <a:xfrm>
            <a:off x="608482" y="1175823"/>
            <a:ext cx="10571068" cy="5565668"/>
          </a:xfrm>
        </p:spPr>
        <p:txBody>
          <a:bodyPr/>
          <a:lstStyle>
            <a:lvl1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32" name="제목 31"/>
          <p:cNvSpPr>
            <a:spLocks noGrp="1"/>
          </p:cNvSpPr>
          <p:nvPr>
            <p:ph type="title"/>
          </p:nvPr>
        </p:nvSpPr>
        <p:spPr>
          <a:xfrm>
            <a:off x="1075284" y="0"/>
            <a:ext cx="8513996" cy="648418"/>
          </a:xfrm>
        </p:spPr>
        <p:txBody>
          <a:bodyPr>
            <a:noAutofit/>
          </a:bodyPr>
          <a:lstStyle>
            <a:lvl1pPr algn="l" latinLnBrk="0">
              <a:defRPr sz="33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7" name="슬라이드 번호 개체 틀 29"/>
          <p:cNvSpPr>
            <a:spLocks noGrp="1"/>
          </p:cNvSpPr>
          <p:nvPr>
            <p:ph type="sldNum" sz="quarter" idx="17"/>
          </p:nvPr>
        </p:nvSpPr>
        <p:spPr>
          <a:xfrm>
            <a:off x="1" y="197354"/>
            <a:ext cx="889002" cy="381437"/>
          </a:xfrm>
        </p:spPr>
        <p:txBody>
          <a:bodyPr/>
          <a:lstStyle>
            <a:lvl1pPr>
              <a:defRPr b="1"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B2CC6-3EB4-459D-A6A3-FB4C96E4CF5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286910"/>
            <a:ext cx="10692765" cy="1194065"/>
          </a:xfrm>
          <a:prstGeom prst="rect">
            <a:avLst/>
          </a:prstGeom>
        </p:spPr>
        <p:txBody>
          <a:bodyPr vert="horz" lIns="104257" tIns="52128" rIns="104257" bIns="5212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4044" y="1671693"/>
            <a:ext cx="10692765" cy="4728165"/>
          </a:xfrm>
          <a:prstGeom prst="rect">
            <a:avLst/>
          </a:prstGeom>
        </p:spPr>
        <p:txBody>
          <a:bodyPr vert="horz" lIns="104257" tIns="52128" rIns="104257" bIns="5212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94043" y="6640325"/>
            <a:ext cx="2772198" cy="381438"/>
          </a:xfrm>
          <a:prstGeom prst="rect">
            <a:avLst/>
          </a:prstGeom>
        </p:spPr>
        <p:txBody>
          <a:bodyPr vert="horz" lIns="104257" tIns="52128" rIns="104257" bIns="5212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BE020-E3D2-4B40-A05B-7CD78245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59292" y="6640325"/>
            <a:ext cx="3762269" cy="381438"/>
          </a:xfrm>
          <a:prstGeom prst="rect">
            <a:avLst/>
          </a:prstGeom>
        </p:spPr>
        <p:txBody>
          <a:bodyPr vert="horz" lIns="104257" tIns="52128" rIns="104257" bIns="52128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14611" y="6640325"/>
            <a:ext cx="2772198" cy="381438"/>
          </a:xfrm>
          <a:prstGeom prst="rect">
            <a:avLst/>
          </a:prstGeom>
        </p:spPr>
        <p:txBody>
          <a:bodyPr vert="horz" lIns="104257" tIns="52128" rIns="104257" bIns="52128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042569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964" indent="-390964" algn="l" defTabSz="1042569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087" indent="-325803" algn="l" defTabSz="1042569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211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494" indent="-260643" algn="l" defTabSz="1042569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779" indent="-260643" algn="l" defTabSz="1042569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063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349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633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917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84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569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853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137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422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706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990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275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1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2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1.emf"/><Relationship Id="rId5" Type="http://schemas.openxmlformats.org/officeDocument/2006/relationships/oleObject" Target="../embeddings/_____Microsoft_Excel_97-20031.xls"/><Relationship Id="rId4" Type="http://schemas.openxmlformats.org/officeDocument/2006/relationships/oleObject" Target="../embeddings/oleObject1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wmf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png"/><Relationship Id="rId9" Type="http://schemas.openxmlformats.org/officeDocument/2006/relationships/image" Target="../media/image6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://centeroko.ru/" TargetMode="External"/><Relationship Id="rId3" Type="http://schemas.openxmlformats.org/officeDocument/2006/relationships/hyperlink" Target="http://pirls2016.org/" TargetMode="External"/><Relationship Id="rId7" Type="http://schemas.openxmlformats.org/officeDocument/2006/relationships/hyperlink" Target="http://www.oecd.org/edu/pisa" TargetMode="External"/><Relationship Id="rId12" Type="http://schemas.openxmlformats.org/officeDocument/2006/relationships/image" Target="../media/image77.png"/><Relationship Id="rId2" Type="http://schemas.openxmlformats.org/officeDocument/2006/relationships/hyperlink" Target="http://timss2015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pirls@bc.edu" TargetMode="External"/><Relationship Id="rId11" Type="http://schemas.openxmlformats.org/officeDocument/2006/relationships/image" Target="../media/image76.png"/><Relationship Id="rId5" Type="http://schemas.openxmlformats.org/officeDocument/2006/relationships/hyperlink" Target="mailto:timss@bc.edu" TargetMode="External"/><Relationship Id="rId10" Type="http://schemas.openxmlformats.org/officeDocument/2006/relationships/image" Target="../media/image75.png"/><Relationship Id="rId4" Type="http://schemas.openxmlformats.org/officeDocument/2006/relationships/hyperlink" Target="mailto:%20timsspirls@bc.edu" TargetMode="External"/><Relationship Id="rId9" Type="http://schemas.openxmlformats.org/officeDocument/2006/relationships/hyperlink" Target="mailto:centeroko@mail.ru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enteroko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50" descr="asomi-map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7857" y="917898"/>
            <a:ext cx="10148012" cy="5544616"/>
          </a:xfrm>
          <a:prstGeom prst="rect">
            <a:avLst/>
          </a:prstGeom>
          <a:noFill/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785" y="2574082"/>
            <a:ext cx="11449272" cy="3312368"/>
          </a:xfrm>
        </p:spPr>
        <p:txBody>
          <a:bodyPr>
            <a:normAutofit fontScale="90000"/>
          </a:bodyPr>
          <a:lstStyle/>
          <a:p>
            <a:r>
              <a:rPr lang="be-BY" sz="3200" b="1" dirty="0" smtClean="0"/>
              <a:t/>
            </a:r>
            <a:br>
              <a:rPr lang="be-BY" sz="3200" b="1" dirty="0" smtClean="0"/>
            </a:br>
            <a:r>
              <a:rPr lang="en-US" altLang="en-US" sz="3200" dirty="0" smtClean="0">
                <a:latin typeface="HelveticaNeueLT Std Med" pitchFamily="6" charset="0"/>
              </a:rPr>
              <a:t> </a:t>
            </a:r>
            <a:r>
              <a:rPr lang="ru-RU" altLang="en-US" sz="3200" dirty="0" smtClean="0">
                <a:latin typeface="HelveticaNeueLT Std Med" pitchFamily="6" charset="0"/>
              </a:rPr>
              <a:t/>
            </a:r>
            <a:br>
              <a:rPr lang="ru-RU" altLang="en-US" sz="3200" dirty="0" smtClean="0">
                <a:latin typeface="HelveticaNeueLT Std Med" pitchFamily="6" charset="0"/>
              </a:rPr>
            </a:br>
            <a:r>
              <a:rPr lang="ru-RU" sz="3300" b="1" dirty="0" smtClean="0"/>
              <a:t> </a:t>
            </a:r>
            <a:br>
              <a:rPr lang="ru-RU" sz="3300" b="1" dirty="0" smtClean="0"/>
            </a:br>
            <a:r>
              <a:rPr lang="ru-RU" sz="2800" b="1" dirty="0" smtClean="0"/>
              <a:t>СОВЕРШЕНСТВОВАНИЕ РОССИЙСКОГО ОБРАЗОВАНИЯ</a:t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i="1" dirty="0" smtClean="0"/>
              <a:t>(по результатам международных исследований </a:t>
            </a:r>
            <a:br>
              <a:rPr lang="ru-RU" sz="2800" i="1" dirty="0" smtClean="0"/>
            </a:br>
            <a:r>
              <a:rPr lang="ru-RU" sz="2800" i="1" dirty="0" smtClean="0"/>
              <a:t>качества общего образования </a:t>
            </a:r>
            <a:r>
              <a:rPr lang="en-US" sz="2800" i="1" dirty="0" smtClean="0"/>
              <a:t>PIRLS, TIMSS</a:t>
            </a:r>
            <a:r>
              <a:rPr lang="ru-RU" sz="2800" i="1" dirty="0" smtClean="0"/>
              <a:t> и</a:t>
            </a:r>
            <a:r>
              <a:rPr lang="en-US" sz="2800" i="1" dirty="0" smtClean="0"/>
              <a:t> PISA</a:t>
            </a:r>
            <a:r>
              <a:rPr lang="ru-RU" sz="2800" i="1" dirty="0" smtClean="0"/>
              <a:t>)</a:t>
            </a:r>
            <a:br>
              <a:rPr lang="ru-RU" sz="2800" i="1" dirty="0" smtClean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 smtClean="0"/>
              <a:t>                   </a:t>
            </a:r>
            <a:r>
              <a:rPr lang="ru-RU" sz="3300" b="1" dirty="0" smtClean="0"/>
              <a:t>Ковалева Галина Сергеевна</a:t>
            </a:r>
            <a:br>
              <a:rPr lang="ru-RU" sz="3300" b="1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altLang="en-US" sz="3600" b="1" dirty="0" smtClean="0">
                <a:latin typeface="HelveticaNeueLT Std Med" pitchFamily="6" charset="0"/>
              </a:rPr>
              <a:t/>
            </a:r>
            <a:br>
              <a:rPr lang="ru-RU" altLang="en-US" sz="3600" b="1" dirty="0" smtClean="0">
                <a:latin typeface="HelveticaNeueLT Std Med" pitchFamily="6" charset="0"/>
              </a:rPr>
            </a:br>
            <a:r>
              <a:rPr lang="en-US" altLang="en-US" sz="3600" b="1" dirty="0" smtClean="0">
                <a:latin typeface="HelveticaNeueLT Std Med" pitchFamily="6" charset="0"/>
              </a:rPr>
              <a:t> </a:t>
            </a:r>
            <a:r>
              <a:rPr lang="be-BY" sz="3600" b="1" dirty="0" smtClean="0"/>
              <a:t/>
            </a:r>
            <a:br>
              <a:rPr lang="be-BY" sz="3600" b="1" dirty="0" smtClean="0"/>
            </a:b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786" y="6030466"/>
            <a:ext cx="11449271" cy="648072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dirty="0" smtClean="0"/>
              <a:t> </a:t>
            </a:r>
          </a:p>
          <a:p>
            <a:r>
              <a:rPr lang="ru-RU" sz="7200" dirty="0" smtClean="0">
                <a:solidFill>
                  <a:schemeClr val="tx1"/>
                </a:solidFill>
              </a:rPr>
              <a:t>Москва</a:t>
            </a:r>
            <a:r>
              <a:rPr lang="en-US" sz="7200" dirty="0" smtClean="0">
                <a:solidFill>
                  <a:schemeClr val="tx1"/>
                </a:solidFill>
              </a:rPr>
              <a:t>, </a:t>
            </a:r>
            <a:r>
              <a:rPr lang="ru-RU" sz="7200" dirty="0" smtClean="0">
                <a:solidFill>
                  <a:schemeClr val="tx1"/>
                </a:solidFill>
              </a:rPr>
              <a:t> 2018 год</a:t>
            </a:r>
            <a:endParaRPr lang="en-US" sz="7200" dirty="0" smtClean="0">
              <a:solidFill>
                <a:schemeClr val="tx1"/>
              </a:solidFill>
            </a:endParaRPr>
          </a:p>
          <a:p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64761" y="6174482"/>
            <a:ext cx="2702443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5" y="197818"/>
            <a:ext cx="4952326" cy="1225957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288741"/>
            <a:ext cx="2772198" cy="875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0" y="159209"/>
            <a:ext cx="11781843" cy="1512482"/>
          </a:xfrm>
        </p:spPr>
        <p:txBody>
          <a:bodyPr>
            <a:normAutofit fontScale="90000"/>
          </a:bodyPr>
          <a:lstStyle/>
          <a:p>
            <a:pPr marL="266700" indent="-266700"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</a:t>
            </a:r>
            <a:r>
              <a:rPr lang="ru-RU" sz="3600" dirty="0" smtClean="0"/>
              <a:t>Из указа Президента России </a:t>
            </a:r>
            <a:r>
              <a:rPr lang="ru-RU" sz="3600" i="1" dirty="0" smtClean="0"/>
              <a:t>от 7 мая 2018 года</a:t>
            </a:r>
            <a:r>
              <a:rPr lang="ru-RU" sz="3300" dirty="0" smtClean="0"/>
              <a:t>: 	</a:t>
            </a:r>
            <a:r>
              <a:rPr lang="ru-RU" sz="3300" b="0" dirty="0" smtClean="0"/>
              <a:t>Правительству РФ поручено обеспечить глобальную конкурентоспособность российского образования, вхождение Российской Федерации в число 10 ведущих стран мира по качеству общего образования</a:t>
            </a:r>
            <a:r>
              <a:rPr lang="en-US" sz="3300" b="0" dirty="0" smtClean="0"/>
              <a:t>.</a:t>
            </a:r>
            <a:r>
              <a:rPr lang="ru-RU" altLang="ru-RU" sz="3300" dirty="0" smtClean="0"/>
              <a:t/>
            </a:r>
            <a:br>
              <a:rPr lang="ru-RU" altLang="ru-RU" sz="3300" dirty="0" smtClean="0"/>
            </a:br>
            <a:endParaRPr lang="ru-RU" altLang="ru-RU" sz="3300" b="0" i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7021" y="2574082"/>
            <a:ext cx="11187800" cy="4392488"/>
          </a:xfrm>
        </p:spPr>
        <p:txBody>
          <a:bodyPr>
            <a:normAutofit fontScale="92500" lnSpcReduction="20000"/>
          </a:bodyPr>
          <a:lstStyle/>
          <a:p>
            <a:pPr marL="0" indent="538446">
              <a:buNone/>
              <a:defRPr/>
            </a:pPr>
            <a:r>
              <a:rPr lang="ru-RU" altLang="ru-RU" b="1" dirty="0" smtClean="0"/>
              <a:t>Из Государственной программы РФ «Развитие образования»  (2018-2025 годы) </a:t>
            </a:r>
            <a:r>
              <a:rPr lang="ru-RU" altLang="ru-RU" b="1" i="1" dirty="0" smtClean="0"/>
              <a:t>от 26 декабря 2017 г</a:t>
            </a:r>
            <a:r>
              <a:rPr lang="en-US" altLang="ru-RU" b="1" i="1" dirty="0" smtClean="0"/>
              <a:t>.</a:t>
            </a:r>
            <a:r>
              <a:rPr lang="ru-RU" altLang="ru-RU" b="1" i="1" dirty="0" smtClean="0"/>
              <a:t> </a:t>
            </a:r>
          </a:p>
          <a:p>
            <a:pPr marL="0" indent="538446">
              <a:buNone/>
              <a:defRPr/>
            </a:pPr>
            <a:r>
              <a:rPr lang="ru-RU" dirty="0" smtClean="0"/>
              <a:t>Цель программы – качество образования</a:t>
            </a:r>
            <a:r>
              <a:rPr lang="en-US" dirty="0" smtClean="0"/>
              <a:t>,</a:t>
            </a:r>
            <a:r>
              <a:rPr lang="ru-RU" dirty="0" smtClean="0"/>
              <a:t> которое характеризуется: </a:t>
            </a:r>
            <a:r>
              <a:rPr lang="en-US" dirty="0" smtClean="0"/>
              <a:t>c</a:t>
            </a:r>
            <a:r>
              <a:rPr lang="ru-RU" dirty="0" smtClean="0"/>
              <a:t>охранением лидирующих позиций РФ в международном исследовании качества чтения и понимания текстов </a:t>
            </a:r>
            <a:r>
              <a:rPr lang="en-US" dirty="0" smtClean="0"/>
              <a:t>(PIRLS), </a:t>
            </a:r>
            <a:r>
              <a:rPr lang="ru-RU" dirty="0" smtClean="0"/>
              <a:t>а также в международном исследовании качества математического и естественнонаучного образования </a:t>
            </a:r>
            <a:r>
              <a:rPr lang="en-US" dirty="0" smtClean="0"/>
              <a:t>(TIMSS)</a:t>
            </a:r>
            <a:r>
              <a:rPr lang="ru-RU" dirty="0" smtClean="0"/>
              <a:t>; повышением позиций РФ в международной программе по оценке образовательных достижений учащихся (</a:t>
            </a:r>
            <a:r>
              <a:rPr lang="en-US" dirty="0" smtClean="0"/>
              <a:t>PISA) …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Основания для оптимизма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4044" y="1196578"/>
            <a:ext cx="10692765" cy="52659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Наличие политических решений и их организационная и финансовая поддержка (национальный проект в области образования)</a:t>
            </a:r>
          </a:p>
          <a:p>
            <a:r>
              <a:rPr lang="ru-RU" dirty="0" smtClean="0"/>
              <a:t>Введение ФГОС</a:t>
            </a:r>
            <a:r>
              <a:rPr lang="en-US" dirty="0" smtClean="0"/>
              <a:t>,</a:t>
            </a:r>
            <a:r>
              <a:rPr lang="ru-RU" dirty="0" smtClean="0"/>
              <a:t> в котором отражены основные тенденции развития образования в мире </a:t>
            </a:r>
          </a:p>
          <a:p>
            <a:r>
              <a:rPr lang="ru-RU" dirty="0" smtClean="0"/>
              <a:t>Позитивная динамика образовательных результатов</a:t>
            </a:r>
          </a:p>
          <a:p>
            <a:r>
              <a:rPr lang="ru-RU" dirty="0" smtClean="0"/>
              <a:t>Создание инфраструктуры оценки качества образования на различных уровнях</a:t>
            </a:r>
          </a:p>
          <a:p>
            <a:r>
              <a:rPr lang="ru-RU" dirty="0" smtClean="0"/>
              <a:t>Наличие объективной информации о качестве общего образования в России  в сравнении с международными стандартами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843"/>
            <a:ext cx="9308599" cy="79936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700" dirty="0" smtClean="0"/>
              <a:t>Джон Равен. Педагогическое тестирование: проблемы, заблуждения, перспективы. М. 1999</a:t>
            </a:r>
            <a:endParaRPr lang="ru-RU" sz="2700" dirty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827857" y="3294162"/>
            <a:ext cx="10819915" cy="3105693"/>
          </a:xfrm>
        </p:spPr>
        <p:txBody>
          <a:bodyPr/>
          <a:lstStyle/>
          <a:p>
            <a:r>
              <a:rPr lang="ru-RU" sz="2900" i="1" dirty="0" smtClean="0"/>
              <a:t>«… важность работы над проблемой оценивания оказалась значительней, чем ожидалось. Она позволила … прояснить представления о природе качеств, которые должны быть сформированы, и понимание того, как это можно делать.»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9361813" y="664858"/>
            <a:ext cx="2232250" cy="173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0"/>
            <a:ext cx="10692765" cy="106191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Содержательная и </a:t>
            </a:r>
            <a:r>
              <a:rPr lang="ru-RU" dirty="0" err="1" smtClean="0"/>
              <a:t>критериальная</a:t>
            </a:r>
            <a:r>
              <a:rPr lang="ru-RU" dirty="0" smtClean="0"/>
              <a:t> база оценки качества образования</a:t>
            </a:r>
            <a:endParaRPr lang="ru-RU" dirty="0"/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72473" y="1061914"/>
            <a:ext cx="5040560" cy="3312368"/>
          </a:xfrm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401" y="4734322"/>
            <a:ext cx="5345430" cy="2101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826" y="1061914"/>
            <a:ext cx="496855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3802" y="4950346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cs typeface="Arial" panose="020B0604020202020204" pitchFamily="34" charset="0"/>
              </a:rPr>
              <a:t>Через оценку качества образования система образования настраивается на новые результаты</a:t>
            </a:r>
            <a:r>
              <a:rPr lang="en-US" sz="2400" b="1" i="1" dirty="0" smtClean="0">
                <a:solidFill>
                  <a:srgbClr val="002060"/>
                </a:solidFill>
                <a:cs typeface="Arial" panose="020B0604020202020204" pitchFamily="34" charset="0"/>
              </a:rPr>
              <a:t>.</a:t>
            </a:r>
            <a:r>
              <a:rPr lang="ru-RU" sz="2400" b="1" i="1" dirty="0" smtClean="0">
                <a:solidFill>
                  <a:srgbClr val="002060"/>
                </a:solidFill>
                <a:cs typeface="Arial" panose="020B0604020202020204" pitchFamily="34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cs typeface="Arial" panose="020B0604020202020204" pitchFamily="34" charset="0"/>
              </a:rPr>
            </a:b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452593" y="4374282"/>
            <a:ext cx="15841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ОЭСР 2030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794" y="286910"/>
            <a:ext cx="11449272" cy="77500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российских учащихся  по отдельным областям содержания образования (2015-2016 годы)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793" y="1405264"/>
            <a:ext cx="11333886" cy="499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64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937" y="286909"/>
            <a:ext cx="9738871" cy="77500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Динамика результатов российских учащихся за период с 1995 </a:t>
            </a:r>
            <a:r>
              <a:rPr lang="ru-RU" smtClean="0"/>
              <a:t>по 2016 </a:t>
            </a:r>
            <a:r>
              <a:rPr lang="ru-RU" dirty="0" smtClean="0"/>
              <a:t>годы</a:t>
            </a:r>
            <a:endParaRPr lang="ru-RU" dirty="0"/>
          </a:p>
        </p:txBody>
      </p:sp>
      <p:pic>
        <p:nvPicPr>
          <p:cNvPr id="4" name="Рисунок 3" descr="PISA_WebBanner6-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964761" y="6174482"/>
            <a:ext cx="2688850" cy="828000"/>
          </a:xfrm>
          <a:prstGeom prst="rect">
            <a:avLst/>
          </a:prstGeom>
        </p:spPr>
      </p:pic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0620945" y="917898"/>
            <a:ext cx="1021581" cy="1011039"/>
            <a:chOff x="8845" y="281"/>
            <a:chExt cx="816" cy="685"/>
          </a:xfrm>
        </p:grpSpPr>
        <p:sp>
          <p:nvSpPr>
            <p:cNvPr id="126" name="Freeform 10"/>
            <p:cNvSpPr>
              <a:spLocks/>
            </p:cNvSpPr>
            <p:nvPr/>
          </p:nvSpPr>
          <p:spPr bwMode="auto">
            <a:xfrm>
              <a:off x="8845" y="281"/>
              <a:ext cx="816" cy="685"/>
            </a:xfrm>
            <a:custGeom>
              <a:avLst/>
              <a:gdLst/>
              <a:ahLst/>
              <a:cxnLst>
                <a:cxn ang="0">
                  <a:pos x="0" y="684"/>
                </a:cxn>
                <a:cxn ang="0">
                  <a:pos x="816" y="684"/>
                </a:cxn>
                <a:cxn ang="0">
                  <a:pos x="816" y="0"/>
                </a:cxn>
                <a:cxn ang="0">
                  <a:pos x="0" y="0"/>
                </a:cxn>
                <a:cxn ang="0">
                  <a:pos x="0" y="684"/>
                </a:cxn>
              </a:cxnLst>
              <a:rect l="0" t="0" r="r" b="b"/>
              <a:pathLst>
                <a:path w="816" h="685">
                  <a:moveTo>
                    <a:pt x="0" y="684"/>
                  </a:moveTo>
                  <a:lnTo>
                    <a:pt x="816" y="684"/>
                  </a:lnTo>
                  <a:lnTo>
                    <a:pt x="816" y="0"/>
                  </a:lnTo>
                  <a:lnTo>
                    <a:pt x="0" y="0"/>
                  </a:lnTo>
                  <a:lnTo>
                    <a:pt x="0" y="6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8887" y="336"/>
              <a:ext cx="727" cy="154"/>
              <a:chOff x="8887" y="336"/>
              <a:chExt cx="727" cy="154"/>
            </a:xfrm>
          </p:grpSpPr>
          <p:sp>
            <p:nvSpPr>
              <p:cNvPr id="143" name="Freeform 12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89" y="20"/>
                  </a:cxn>
                  <a:cxn ang="0">
                    <a:pos x="53" y="20"/>
                  </a:cxn>
                  <a:cxn ang="0">
                    <a:pos x="53" y="29"/>
                  </a:cxn>
                  <a:cxn ang="0">
                    <a:pos x="53" y="39"/>
                  </a:cxn>
                  <a:cxn ang="0">
                    <a:pos x="53" y="118"/>
                  </a:cxn>
                  <a:cxn ang="0">
                    <a:pos x="53" y="126"/>
                  </a:cxn>
                  <a:cxn ang="0">
                    <a:pos x="52" y="131"/>
                  </a:cxn>
                  <a:cxn ang="0">
                    <a:pos x="52" y="135"/>
                  </a:cxn>
                  <a:cxn ang="0">
                    <a:pos x="51" y="137"/>
                  </a:cxn>
                  <a:cxn ang="0">
                    <a:pos x="27" y="146"/>
                  </a:cxn>
                  <a:cxn ang="0">
                    <a:pos x="27" y="149"/>
                  </a:cxn>
                  <a:cxn ang="0">
                    <a:pos x="48" y="148"/>
                  </a:cxn>
                  <a:cxn ang="0">
                    <a:pos x="67" y="148"/>
                  </a:cxn>
                  <a:cxn ang="0">
                    <a:pos x="111" y="148"/>
                  </a:cxn>
                  <a:cxn ang="0">
                    <a:pos x="114" y="146"/>
                  </a:cxn>
                  <a:cxn ang="0">
                    <a:pos x="92" y="138"/>
                  </a:cxn>
                  <a:cxn ang="0">
                    <a:pos x="90" y="137"/>
                  </a:cxn>
                  <a:cxn ang="0">
                    <a:pos x="89" y="131"/>
                  </a:cxn>
                  <a:cxn ang="0">
                    <a:pos x="88" y="118"/>
                  </a:cxn>
                  <a:cxn ang="0">
                    <a:pos x="88" y="39"/>
                  </a:cxn>
                  <a:cxn ang="0">
                    <a:pos x="88" y="29"/>
                  </a:cxn>
                  <a:cxn ang="0">
                    <a:pos x="89" y="20"/>
                  </a:cxn>
                </a:cxnLst>
                <a:rect l="0" t="0" r="r" b="b"/>
                <a:pathLst>
                  <a:path w="727" h="154">
                    <a:moveTo>
                      <a:pt x="89" y="20"/>
                    </a:moveTo>
                    <a:lnTo>
                      <a:pt x="53" y="20"/>
                    </a:lnTo>
                    <a:lnTo>
                      <a:pt x="53" y="29"/>
                    </a:lnTo>
                    <a:lnTo>
                      <a:pt x="53" y="39"/>
                    </a:lnTo>
                    <a:lnTo>
                      <a:pt x="53" y="118"/>
                    </a:lnTo>
                    <a:lnTo>
                      <a:pt x="53" y="126"/>
                    </a:lnTo>
                    <a:lnTo>
                      <a:pt x="52" y="131"/>
                    </a:lnTo>
                    <a:lnTo>
                      <a:pt x="52" y="135"/>
                    </a:lnTo>
                    <a:lnTo>
                      <a:pt x="51" y="137"/>
                    </a:lnTo>
                    <a:lnTo>
                      <a:pt x="27" y="146"/>
                    </a:lnTo>
                    <a:lnTo>
                      <a:pt x="27" y="149"/>
                    </a:lnTo>
                    <a:lnTo>
                      <a:pt x="48" y="148"/>
                    </a:lnTo>
                    <a:lnTo>
                      <a:pt x="67" y="148"/>
                    </a:lnTo>
                    <a:lnTo>
                      <a:pt x="111" y="148"/>
                    </a:lnTo>
                    <a:lnTo>
                      <a:pt x="114" y="146"/>
                    </a:lnTo>
                    <a:lnTo>
                      <a:pt x="92" y="138"/>
                    </a:lnTo>
                    <a:lnTo>
                      <a:pt x="90" y="137"/>
                    </a:lnTo>
                    <a:lnTo>
                      <a:pt x="89" y="131"/>
                    </a:lnTo>
                    <a:lnTo>
                      <a:pt x="88" y="118"/>
                    </a:lnTo>
                    <a:lnTo>
                      <a:pt x="88" y="39"/>
                    </a:lnTo>
                    <a:lnTo>
                      <a:pt x="88" y="29"/>
                    </a:lnTo>
                    <a:lnTo>
                      <a:pt x="89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" name="Freeform 13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11" y="148"/>
                  </a:cxn>
                  <a:cxn ang="0">
                    <a:pos x="67" y="148"/>
                  </a:cxn>
                  <a:cxn ang="0">
                    <a:pos x="87" y="148"/>
                  </a:cxn>
                  <a:cxn ang="0">
                    <a:pos x="107" y="149"/>
                  </a:cxn>
                  <a:cxn ang="0">
                    <a:pos x="111" y="148"/>
                  </a:cxn>
                </a:cxnLst>
                <a:rect l="0" t="0" r="r" b="b"/>
                <a:pathLst>
                  <a:path w="727" h="154">
                    <a:moveTo>
                      <a:pt x="111" y="148"/>
                    </a:moveTo>
                    <a:lnTo>
                      <a:pt x="67" y="148"/>
                    </a:lnTo>
                    <a:lnTo>
                      <a:pt x="87" y="148"/>
                    </a:lnTo>
                    <a:lnTo>
                      <a:pt x="107" y="149"/>
                    </a:lnTo>
                    <a:lnTo>
                      <a:pt x="111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" name="Freeform 14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45"/>
                  </a:cxn>
                  <a:cxn ang="0">
                    <a:pos x="3" y="45"/>
                  </a:cxn>
                  <a:cxn ang="0">
                    <a:pos x="10" y="27"/>
                  </a:cxn>
                  <a:cxn ang="0">
                    <a:pos x="12" y="20"/>
                  </a:cxn>
                  <a:cxn ang="0">
                    <a:pos x="142" y="20"/>
                  </a:cxn>
                  <a:cxn ang="0">
                    <a:pos x="142" y="5"/>
                  </a:cxn>
                  <a:cxn ang="0">
                    <a:pos x="82" y="5"/>
                  </a:cxn>
                  <a:cxn ang="0">
                    <a:pos x="59" y="5"/>
                  </a:cxn>
                  <a:cxn ang="0">
                    <a:pos x="38" y="4"/>
                  </a:cxn>
                  <a:cxn ang="0">
                    <a:pos x="1" y="3"/>
                  </a:cxn>
                </a:cxnLst>
                <a:rect l="0" t="0" r="r" b="b"/>
                <a:pathLst>
                  <a:path w="727" h="154">
                    <a:moveTo>
                      <a:pt x="1" y="3"/>
                    </a:moveTo>
                    <a:lnTo>
                      <a:pt x="0" y="45"/>
                    </a:lnTo>
                    <a:lnTo>
                      <a:pt x="3" y="45"/>
                    </a:lnTo>
                    <a:lnTo>
                      <a:pt x="10" y="27"/>
                    </a:lnTo>
                    <a:lnTo>
                      <a:pt x="12" y="20"/>
                    </a:lnTo>
                    <a:lnTo>
                      <a:pt x="142" y="20"/>
                    </a:lnTo>
                    <a:lnTo>
                      <a:pt x="142" y="5"/>
                    </a:lnTo>
                    <a:lnTo>
                      <a:pt x="82" y="5"/>
                    </a:lnTo>
                    <a:lnTo>
                      <a:pt x="59" y="5"/>
                    </a:lnTo>
                    <a:lnTo>
                      <a:pt x="38" y="4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" name="Freeform 15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42" y="20"/>
                  </a:cxn>
                  <a:cxn ang="0">
                    <a:pos x="129" y="20"/>
                  </a:cxn>
                  <a:cxn ang="0">
                    <a:pos x="132" y="27"/>
                  </a:cxn>
                  <a:cxn ang="0">
                    <a:pos x="138" y="45"/>
                  </a:cxn>
                  <a:cxn ang="0">
                    <a:pos x="142" y="45"/>
                  </a:cxn>
                  <a:cxn ang="0">
                    <a:pos x="142" y="20"/>
                  </a:cxn>
                </a:cxnLst>
                <a:rect l="0" t="0" r="r" b="b"/>
                <a:pathLst>
                  <a:path w="727" h="154">
                    <a:moveTo>
                      <a:pt x="142" y="20"/>
                    </a:moveTo>
                    <a:lnTo>
                      <a:pt x="129" y="20"/>
                    </a:lnTo>
                    <a:lnTo>
                      <a:pt x="132" y="27"/>
                    </a:lnTo>
                    <a:lnTo>
                      <a:pt x="138" y="45"/>
                    </a:lnTo>
                    <a:lnTo>
                      <a:pt x="142" y="45"/>
                    </a:lnTo>
                    <a:lnTo>
                      <a:pt x="142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" name="Freeform 16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42" y="3"/>
                  </a:cxn>
                  <a:cxn ang="0">
                    <a:pos x="102" y="5"/>
                  </a:cxn>
                  <a:cxn ang="0">
                    <a:pos x="82" y="5"/>
                  </a:cxn>
                  <a:cxn ang="0">
                    <a:pos x="142" y="5"/>
                  </a:cxn>
                  <a:cxn ang="0">
                    <a:pos x="142" y="3"/>
                  </a:cxn>
                </a:cxnLst>
                <a:rect l="0" t="0" r="r" b="b"/>
                <a:pathLst>
                  <a:path w="727" h="154">
                    <a:moveTo>
                      <a:pt x="142" y="3"/>
                    </a:moveTo>
                    <a:lnTo>
                      <a:pt x="102" y="5"/>
                    </a:lnTo>
                    <a:lnTo>
                      <a:pt x="82" y="5"/>
                    </a:lnTo>
                    <a:lnTo>
                      <a:pt x="142" y="5"/>
                    </a:lnTo>
                    <a:lnTo>
                      <a:pt x="14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" name="Freeform 17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52" y="3"/>
                  </a:cxn>
                  <a:cxn ang="0">
                    <a:pos x="150" y="6"/>
                  </a:cxn>
                  <a:cxn ang="0">
                    <a:pos x="174" y="16"/>
                  </a:cxn>
                  <a:cxn ang="0">
                    <a:pos x="174" y="136"/>
                  </a:cxn>
                  <a:cxn ang="0">
                    <a:pos x="150" y="146"/>
                  </a:cxn>
                  <a:cxn ang="0">
                    <a:pos x="150" y="149"/>
                  </a:cxn>
                  <a:cxn ang="0">
                    <a:pos x="170" y="148"/>
                  </a:cxn>
                  <a:cxn ang="0">
                    <a:pos x="190" y="148"/>
                  </a:cxn>
                  <a:cxn ang="0">
                    <a:pos x="231" y="148"/>
                  </a:cxn>
                  <a:cxn ang="0">
                    <a:pos x="232" y="146"/>
                  </a:cxn>
                  <a:cxn ang="0">
                    <a:pos x="216" y="139"/>
                  </a:cxn>
                  <a:cxn ang="0">
                    <a:pos x="211" y="137"/>
                  </a:cxn>
                  <a:cxn ang="0">
                    <a:pos x="209" y="122"/>
                  </a:cxn>
                  <a:cxn ang="0">
                    <a:pos x="208" y="110"/>
                  </a:cxn>
                  <a:cxn ang="0">
                    <a:pos x="208" y="16"/>
                  </a:cxn>
                  <a:cxn ang="0">
                    <a:pos x="232" y="6"/>
                  </a:cxn>
                  <a:cxn ang="0">
                    <a:pos x="232" y="5"/>
                  </a:cxn>
                  <a:cxn ang="0">
                    <a:pos x="192" y="5"/>
                  </a:cxn>
                  <a:cxn ang="0">
                    <a:pos x="172" y="4"/>
                  </a:cxn>
                  <a:cxn ang="0">
                    <a:pos x="152" y="3"/>
                  </a:cxn>
                </a:cxnLst>
                <a:rect l="0" t="0" r="r" b="b"/>
                <a:pathLst>
                  <a:path w="727" h="154">
                    <a:moveTo>
                      <a:pt x="152" y="3"/>
                    </a:moveTo>
                    <a:lnTo>
                      <a:pt x="150" y="6"/>
                    </a:lnTo>
                    <a:lnTo>
                      <a:pt x="174" y="16"/>
                    </a:lnTo>
                    <a:lnTo>
                      <a:pt x="174" y="136"/>
                    </a:lnTo>
                    <a:lnTo>
                      <a:pt x="150" y="146"/>
                    </a:lnTo>
                    <a:lnTo>
                      <a:pt x="150" y="149"/>
                    </a:lnTo>
                    <a:lnTo>
                      <a:pt x="170" y="148"/>
                    </a:lnTo>
                    <a:lnTo>
                      <a:pt x="190" y="148"/>
                    </a:lnTo>
                    <a:lnTo>
                      <a:pt x="231" y="148"/>
                    </a:lnTo>
                    <a:lnTo>
                      <a:pt x="232" y="146"/>
                    </a:lnTo>
                    <a:lnTo>
                      <a:pt x="216" y="139"/>
                    </a:lnTo>
                    <a:lnTo>
                      <a:pt x="211" y="137"/>
                    </a:lnTo>
                    <a:lnTo>
                      <a:pt x="209" y="122"/>
                    </a:lnTo>
                    <a:lnTo>
                      <a:pt x="208" y="110"/>
                    </a:lnTo>
                    <a:lnTo>
                      <a:pt x="208" y="16"/>
                    </a:lnTo>
                    <a:lnTo>
                      <a:pt x="232" y="6"/>
                    </a:lnTo>
                    <a:lnTo>
                      <a:pt x="232" y="5"/>
                    </a:lnTo>
                    <a:lnTo>
                      <a:pt x="192" y="5"/>
                    </a:lnTo>
                    <a:lnTo>
                      <a:pt x="172" y="4"/>
                    </a:lnTo>
                    <a:lnTo>
                      <a:pt x="15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" name="Freeform 18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231" y="148"/>
                  </a:cxn>
                  <a:cxn ang="0">
                    <a:pos x="190" y="148"/>
                  </a:cxn>
                  <a:cxn ang="0">
                    <a:pos x="210" y="148"/>
                  </a:cxn>
                  <a:cxn ang="0">
                    <a:pos x="230" y="149"/>
                  </a:cxn>
                  <a:cxn ang="0">
                    <a:pos x="231" y="148"/>
                  </a:cxn>
                </a:cxnLst>
                <a:rect l="0" t="0" r="r" b="b"/>
                <a:pathLst>
                  <a:path w="727" h="154">
                    <a:moveTo>
                      <a:pt x="231" y="148"/>
                    </a:moveTo>
                    <a:lnTo>
                      <a:pt x="190" y="148"/>
                    </a:lnTo>
                    <a:lnTo>
                      <a:pt x="210" y="148"/>
                    </a:lnTo>
                    <a:lnTo>
                      <a:pt x="230" y="149"/>
                    </a:lnTo>
                    <a:lnTo>
                      <a:pt x="231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" name="Freeform 19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232" y="3"/>
                  </a:cxn>
                  <a:cxn ang="0">
                    <a:pos x="212" y="4"/>
                  </a:cxn>
                  <a:cxn ang="0">
                    <a:pos x="192" y="5"/>
                  </a:cxn>
                  <a:cxn ang="0">
                    <a:pos x="232" y="5"/>
                  </a:cxn>
                  <a:cxn ang="0">
                    <a:pos x="232" y="3"/>
                  </a:cxn>
                </a:cxnLst>
                <a:rect l="0" t="0" r="r" b="b"/>
                <a:pathLst>
                  <a:path w="727" h="154">
                    <a:moveTo>
                      <a:pt x="232" y="3"/>
                    </a:moveTo>
                    <a:lnTo>
                      <a:pt x="212" y="4"/>
                    </a:lnTo>
                    <a:lnTo>
                      <a:pt x="192" y="5"/>
                    </a:lnTo>
                    <a:lnTo>
                      <a:pt x="232" y="5"/>
                    </a:lnTo>
                    <a:lnTo>
                      <a:pt x="23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" name="Freeform 20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248" y="3"/>
                  </a:cxn>
                  <a:cxn ang="0">
                    <a:pos x="248" y="6"/>
                  </a:cxn>
                  <a:cxn ang="0">
                    <a:pos x="271" y="16"/>
                  </a:cxn>
                  <a:cxn ang="0">
                    <a:pos x="271" y="17"/>
                  </a:cxn>
                  <a:cxn ang="0">
                    <a:pos x="272" y="26"/>
                  </a:cxn>
                  <a:cxn ang="0">
                    <a:pos x="271" y="33"/>
                  </a:cxn>
                  <a:cxn ang="0">
                    <a:pos x="270" y="48"/>
                  </a:cxn>
                  <a:cxn ang="0">
                    <a:pos x="268" y="68"/>
                  </a:cxn>
                  <a:cxn ang="0">
                    <a:pos x="264" y="92"/>
                  </a:cxn>
                  <a:cxn ang="0">
                    <a:pos x="260" y="120"/>
                  </a:cxn>
                  <a:cxn ang="0">
                    <a:pos x="258" y="136"/>
                  </a:cxn>
                  <a:cxn ang="0">
                    <a:pos x="257" y="138"/>
                  </a:cxn>
                  <a:cxn ang="0">
                    <a:pos x="253" y="140"/>
                  </a:cxn>
                  <a:cxn ang="0">
                    <a:pos x="238" y="146"/>
                  </a:cxn>
                  <a:cxn ang="0">
                    <a:pos x="238" y="149"/>
                  </a:cxn>
                  <a:cxn ang="0">
                    <a:pos x="257" y="148"/>
                  </a:cxn>
                  <a:cxn ang="0">
                    <a:pos x="300" y="148"/>
                  </a:cxn>
                  <a:cxn ang="0">
                    <a:pos x="300" y="146"/>
                  </a:cxn>
                  <a:cxn ang="0">
                    <a:pos x="284" y="140"/>
                  </a:cxn>
                  <a:cxn ang="0">
                    <a:pos x="280" y="138"/>
                  </a:cxn>
                  <a:cxn ang="0">
                    <a:pos x="278" y="137"/>
                  </a:cxn>
                  <a:cxn ang="0">
                    <a:pos x="278" y="129"/>
                  </a:cxn>
                  <a:cxn ang="0">
                    <a:pos x="279" y="118"/>
                  </a:cxn>
                  <a:cxn ang="0">
                    <a:pos x="281" y="98"/>
                  </a:cxn>
                  <a:cxn ang="0">
                    <a:pos x="283" y="75"/>
                  </a:cxn>
                  <a:cxn ang="0">
                    <a:pos x="286" y="52"/>
                  </a:cxn>
                  <a:cxn ang="0">
                    <a:pos x="288" y="43"/>
                  </a:cxn>
                  <a:cxn ang="0">
                    <a:pos x="327" y="43"/>
                  </a:cxn>
                  <a:cxn ang="0">
                    <a:pos x="322" y="34"/>
                  </a:cxn>
                  <a:cxn ang="0">
                    <a:pos x="312" y="12"/>
                  </a:cxn>
                  <a:cxn ang="0">
                    <a:pos x="303" y="5"/>
                  </a:cxn>
                  <a:cxn ang="0">
                    <a:pos x="276" y="5"/>
                  </a:cxn>
                  <a:cxn ang="0">
                    <a:pos x="248" y="3"/>
                  </a:cxn>
                </a:cxnLst>
                <a:rect l="0" t="0" r="r" b="b"/>
                <a:pathLst>
                  <a:path w="727" h="154">
                    <a:moveTo>
                      <a:pt x="248" y="3"/>
                    </a:moveTo>
                    <a:lnTo>
                      <a:pt x="248" y="6"/>
                    </a:lnTo>
                    <a:lnTo>
                      <a:pt x="271" y="16"/>
                    </a:lnTo>
                    <a:lnTo>
                      <a:pt x="271" y="17"/>
                    </a:lnTo>
                    <a:lnTo>
                      <a:pt x="272" y="26"/>
                    </a:lnTo>
                    <a:lnTo>
                      <a:pt x="271" y="33"/>
                    </a:lnTo>
                    <a:lnTo>
                      <a:pt x="270" y="48"/>
                    </a:lnTo>
                    <a:lnTo>
                      <a:pt x="268" y="68"/>
                    </a:lnTo>
                    <a:lnTo>
                      <a:pt x="264" y="92"/>
                    </a:lnTo>
                    <a:lnTo>
                      <a:pt x="260" y="120"/>
                    </a:lnTo>
                    <a:lnTo>
                      <a:pt x="258" y="136"/>
                    </a:lnTo>
                    <a:lnTo>
                      <a:pt x="257" y="138"/>
                    </a:lnTo>
                    <a:lnTo>
                      <a:pt x="253" y="140"/>
                    </a:lnTo>
                    <a:lnTo>
                      <a:pt x="238" y="146"/>
                    </a:lnTo>
                    <a:lnTo>
                      <a:pt x="238" y="149"/>
                    </a:lnTo>
                    <a:lnTo>
                      <a:pt x="257" y="148"/>
                    </a:lnTo>
                    <a:lnTo>
                      <a:pt x="300" y="148"/>
                    </a:lnTo>
                    <a:lnTo>
                      <a:pt x="300" y="146"/>
                    </a:lnTo>
                    <a:lnTo>
                      <a:pt x="284" y="140"/>
                    </a:lnTo>
                    <a:lnTo>
                      <a:pt x="280" y="138"/>
                    </a:lnTo>
                    <a:lnTo>
                      <a:pt x="278" y="137"/>
                    </a:lnTo>
                    <a:lnTo>
                      <a:pt x="278" y="129"/>
                    </a:lnTo>
                    <a:lnTo>
                      <a:pt x="279" y="118"/>
                    </a:lnTo>
                    <a:lnTo>
                      <a:pt x="281" y="98"/>
                    </a:lnTo>
                    <a:lnTo>
                      <a:pt x="283" y="75"/>
                    </a:lnTo>
                    <a:lnTo>
                      <a:pt x="286" y="52"/>
                    </a:lnTo>
                    <a:lnTo>
                      <a:pt x="288" y="43"/>
                    </a:lnTo>
                    <a:lnTo>
                      <a:pt x="327" y="43"/>
                    </a:lnTo>
                    <a:lnTo>
                      <a:pt x="322" y="34"/>
                    </a:lnTo>
                    <a:lnTo>
                      <a:pt x="312" y="12"/>
                    </a:lnTo>
                    <a:lnTo>
                      <a:pt x="303" y="5"/>
                    </a:lnTo>
                    <a:lnTo>
                      <a:pt x="276" y="5"/>
                    </a:lnTo>
                    <a:lnTo>
                      <a:pt x="248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" name="Freeform 21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00" y="148"/>
                  </a:cxn>
                  <a:cxn ang="0">
                    <a:pos x="279" y="148"/>
                  </a:cxn>
                  <a:cxn ang="0">
                    <a:pos x="300" y="149"/>
                  </a:cxn>
                  <a:cxn ang="0">
                    <a:pos x="300" y="148"/>
                  </a:cxn>
                </a:cxnLst>
                <a:rect l="0" t="0" r="r" b="b"/>
                <a:pathLst>
                  <a:path w="727" h="154">
                    <a:moveTo>
                      <a:pt x="300" y="148"/>
                    </a:moveTo>
                    <a:lnTo>
                      <a:pt x="279" y="148"/>
                    </a:lnTo>
                    <a:lnTo>
                      <a:pt x="300" y="149"/>
                    </a:lnTo>
                    <a:lnTo>
                      <a:pt x="300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" name="Freeform 22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27" y="43"/>
                  </a:cxn>
                  <a:cxn ang="0">
                    <a:pos x="288" y="43"/>
                  </a:cxn>
                  <a:cxn ang="0">
                    <a:pos x="296" y="62"/>
                  </a:cxn>
                  <a:cxn ang="0">
                    <a:pos x="304" y="80"/>
                  </a:cxn>
                  <a:cxn ang="0">
                    <a:pos x="312" y="98"/>
                  </a:cxn>
                  <a:cxn ang="0">
                    <a:pos x="320" y="116"/>
                  </a:cxn>
                  <a:cxn ang="0">
                    <a:pos x="328" y="135"/>
                  </a:cxn>
                  <a:cxn ang="0">
                    <a:pos x="344" y="149"/>
                  </a:cxn>
                  <a:cxn ang="0">
                    <a:pos x="351" y="131"/>
                  </a:cxn>
                  <a:cxn ang="0">
                    <a:pos x="359" y="112"/>
                  </a:cxn>
                  <a:cxn ang="0">
                    <a:pos x="367" y="94"/>
                  </a:cxn>
                  <a:cxn ang="0">
                    <a:pos x="375" y="77"/>
                  </a:cxn>
                  <a:cxn ang="0">
                    <a:pos x="357" y="77"/>
                  </a:cxn>
                  <a:cxn ang="0">
                    <a:pos x="345" y="69"/>
                  </a:cxn>
                  <a:cxn ang="0">
                    <a:pos x="333" y="54"/>
                  </a:cxn>
                  <a:cxn ang="0">
                    <a:pos x="327" y="43"/>
                  </a:cxn>
                </a:cxnLst>
                <a:rect l="0" t="0" r="r" b="b"/>
                <a:pathLst>
                  <a:path w="727" h="154">
                    <a:moveTo>
                      <a:pt x="327" y="43"/>
                    </a:moveTo>
                    <a:lnTo>
                      <a:pt x="288" y="43"/>
                    </a:lnTo>
                    <a:lnTo>
                      <a:pt x="296" y="62"/>
                    </a:lnTo>
                    <a:lnTo>
                      <a:pt x="304" y="80"/>
                    </a:lnTo>
                    <a:lnTo>
                      <a:pt x="312" y="98"/>
                    </a:lnTo>
                    <a:lnTo>
                      <a:pt x="320" y="116"/>
                    </a:lnTo>
                    <a:lnTo>
                      <a:pt x="328" y="135"/>
                    </a:lnTo>
                    <a:lnTo>
                      <a:pt x="344" y="149"/>
                    </a:lnTo>
                    <a:lnTo>
                      <a:pt x="351" y="131"/>
                    </a:lnTo>
                    <a:lnTo>
                      <a:pt x="359" y="112"/>
                    </a:lnTo>
                    <a:lnTo>
                      <a:pt x="367" y="94"/>
                    </a:lnTo>
                    <a:lnTo>
                      <a:pt x="375" y="77"/>
                    </a:lnTo>
                    <a:lnTo>
                      <a:pt x="357" y="77"/>
                    </a:lnTo>
                    <a:lnTo>
                      <a:pt x="345" y="69"/>
                    </a:lnTo>
                    <a:lnTo>
                      <a:pt x="333" y="54"/>
                    </a:lnTo>
                    <a:lnTo>
                      <a:pt x="327" y="4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" name="Freeform 23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27" y="39"/>
                  </a:cxn>
                  <a:cxn ang="0">
                    <a:pos x="392" y="39"/>
                  </a:cxn>
                  <a:cxn ang="0">
                    <a:pos x="395" y="62"/>
                  </a:cxn>
                  <a:cxn ang="0">
                    <a:pos x="397" y="83"/>
                  </a:cxn>
                  <a:cxn ang="0">
                    <a:pos x="400" y="106"/>
                  </a:cxn>
                  <a:cxn ang="0">
                    <a:pos x="401" y="125"/>
                  </a:cxn>
                  <a:cxn ang="0">
                    <a:pos x="402" y="136"/>
                  </a:cxn>
                  <a:cxn ang="0">
                    <a:pos x="400" y="138"/>
                  </a:cxn>
                  <a:cxn ang="0">
                    <a:pos x="397" y="139"/>
                  </a:cxn>
                  <a:cxn ang="0">
                    <a:pos x="379" y="146"/>
                  </a:cxn>
                  <a:cxn ang="0">
                    <a:pos x="379" y="149"/>
                  </a:cxn>
                  <a:cxn ang="0">
                    <a:pos x="404" y="148"/>
                  </a:cxn>
                  <a:cxn ang="0">
                    <a:pos x="459" y="148"/>
                  </a:cxn>
                  <a:cxn ang="0">
                    <a:pos x="461" y="146"/>
                  </a:cxn>
                  <a:cxn ang="0">
                    <a:pos x="444" y="139"/>
                  </a:cxn>
                  <a:cxn ang="0">
                    <a:pos x="440" y="137"/>
                  </a:cxn>
                  <a:cxn ang="0">
                    <a:pos x="440" y="136"/>
                  </a:cxn>
                  <a:cxn ang="0">
                    <a:pos x="439" y="136"/>
                  </a:cxn>
                  <a:cxn ang="0">
                    <a:pos x="438" y="129"/>
                  </a:cxn>
                  <a:cxn ang="0">
                    <a:pos x="435" y="106"/>
                  </a:cxn>
                  <a:cxn ang="0">
                    <a:pos x="431" y="82"/>
                  </a:cxn>
                  <a:cxn ang="0">
                    <a:pos x="429" y="60"/>
                  </a:cxn>
                  <a:cxn ang="0">
                    <a:pos x="427" y="41"/>
                  </a:cxn>
                  <a:cxn ang="0">
                    <a:pos x="427" y="39"/>
                  </a:cxn>
                </a:cxnLst>
                <a:rect l="0" t="0" r="r" b="b"/>
                <a:pathLst>
                  <a:path w="727" h="154">
                    <a:moveTo>
                      <a:pt x="427" y="39"/>
                    </a:moveTo>
                    <a:lnTo>
                      <a:pt x="392" y="39"/>
                    </a:lnTo>
                    <a:lnTo>
                      <a:pt x="395" y="62"/>
                    </a:lnTo>
                    <a:lnTo>
                      <a:pt x="397" y="83"/>
                    </a:lnTo>
                    <a:lnTo>
                      <a:pt x="400" y="106"/>
                    </a:lnTo>
                    <a:lnTo>
                      <a:pt x="401" y="125"/>
                    </a:lnTo>
                    <a:lnTo>
                      <a:pt x="402" y="136"/>
                    </a:lnTo>
                    <a:lnTo>
                      <a:pt x="400" y="138"/>
                    </a:lnTo>
                    <a:lnTo>
                      <a:pt x="397" y="139"/>
                    </a:lnTo>
                    <a:lnTo>
                      <a:pt x="379" y="146"/>
                    </a:lnTo>
                    <a:lnTo>
                      <a:pt x="379" y="149"/>
                    </a:lnTo>
                    <a:lnTo>
                      <a:pt x="404" y="148"/>
                    </a:lnTo>
                    <a:lnTo>
                      <a:pt x="459" y="148"/>
                    </a:lnTo>
                    <a:lnTo>
                      <a:pt x="461" y="146"/>
                    </a:lnTo>
                    <a:lnTo>
                      <a:pt x="444" y="139"/>
                    </a:lnTo>
                    <a:lnTo>
                      <a:pt x="440" y="137"/>
                    </a:lnTo>
                    <a:lnTo>
                      <a:pt x="440" y="136"/>
                    </a:lnTo>
                    <a:lnTo>
                      <a:pt x="439" y="136"/>
                    </a:lnTo>
                    <a:lnTo>
                      <a:pt x="438" y="129"/>
                    </a:lnTo>
                    <a:lnTo>
                      <a:pt x="435" y="106"/>
                    </a:lnTo>
                    <a:lnTo>
                      <a:pt x="431" y="82"/>
                    </a:lnTo>
                    <a:lnTo>
                      <a:pt x="429" y="60"/>
                    </a:lnTo>
                    <a:lnTo>
                      <a:pt x="427" y="41"/>
                    </a:lnTo>
                    <a:lnTo>
                      <a:pt x="427" y="3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" name="Freeform 24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59" y="148"/>
                  </a:cxn>
                  <a:cxn ang="0">
                    <a:pos x="417" y="148"/>
                  </a:cxn>
                  <a:cxn ang="0">
                    <a:pos x="437" y="148"/>
                  </a:cxn>
                  <a:cxn ang="0">
                    <a:pos x="457" y="149"/>
                  </a:cxn>
                  <a:cxn ang="0">
                    <a:pos x="459" y="148"/>
                  </a:cxn>
                </a:cxnLst>
                <a:rect l="0" t="0" r="r" b="b"/>
                <a:pathLst>
                  <a:path w="727" h="154">
                    <a:moveTo>
                      <a:pt x="459" y="148"/>
                    </a:moveTo>
                    <a:lnTo>
                      <a:pt x="417" y="148"/>
                    </a:lnTo>
                    <a:lnTo>
                      <a:pt x="437" y="148"/>
                    </a:lnTo>
                    <a:lnTo>
                      <a:pt x="457" y="149"/>
                    </a:lnTo>
                    <a:lnTo>
                      <a:pt x="459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" name="Freeform 25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89" y="3"/>
                  </a:cxn>
                  <a:cxn ang="0">
                    <a:pos x="381" y="23"/>
                  </a:cxn>
                  <a:cxn ang="0">
                    <a:pos x="373" y="41"/>
                  </a:cxn>
                  <a:cxn ang="0">
                    <a:pos x="365" y="59"/>
                  </a:cxn>
                  <a:cxn ang="0">
                    <a:pos x="357" y="77"/>
                  </a:cxn>
                  <a:cxn ang="0">
                    <a:pos x="375" y="77"/>
                  </a:cxn>
                  <a:cxn ang="0">
                    <a:pos x="392" y="39"/>
                  </a:cxn>
                  <a:cxn ang="0">
                    <a:pos x="392" y="39"/>
                  </a:cxn>
                  <a:cxn ang="0">
                    <a:pos x="427" y="39"/>
                  </a:cxn>
                  <a:cxn ang="0">
                    <a:pos x="426" y="26"/>
                  </a:cxn>
                  <a:cxn ang="0">
                    <a:pos x="426" y="17"/>
                  </a:cxn>
                  <a:cxn ang="0">
                    <a:pos x="426" y="15"/>
                  </a:cxn>
                  <a:cxn ang="0">
                    <a:pos x="429" y="14"/>
                  </a:cxn>
                  <a:cxn ang="0">
                    <a:pos x="448" y="6"/>
                  </a:cxn>
                  <a:cxn ang="0">
                    <a:pos x="448" y="5"/>
                  </a:cxn>
                  <a:cxn ang="0">
                    <a:pos x="406" y="5"/>
                  </a:cxn>
                  <a:cxn ang="0">
                    <a:pos x="396" y="4"/>
                  </a:cxn>
                  <a:cxn ang="0">
                    <a:pos x="389" y="3"/>
                  </a:cxn>
                </a:cxnLst>
                <a:rect l="0" t="0" r="r" b="b"/>
                <a:pathLst>
                  <a:path w="727" h="154">
                    <a:moveTo>
                      <a:pt x="389" y="3"/>
                    </a:moveTo>
                    <a:lnTo>
                      <a:pt x="381" y="23"/>
                    </a:lnTo>
                    <a:lnTo>
                      <a:pt x="373" y="41"/>
                    </a:lnTo>
                    <a:lnTo>
                      <a:pt x="365" y="59"/>
                    </a:lnTo>
                    <a:lnTo>
                      <a:pt x="357" y="77"/>
                    </a:lnTo>
                    <a:lnTo>
                      <a:pt x="375" y="77"/>
                    </a:lnTo>
                    <a:lnTo>
                      <a:pt x="392" y="39"/>
                    </a:lnTo>
                    <a:lnTo>
                      <a:pt x="427" y="39"/>
                    </a:lnTo>
                    <a:lnTo>
                      <a:pt x="426" y="26"/>
                    </a:lnTo>
                    <a:lnTo>
                      <a:pt x="426" y="17"/>
                    </a:lnTo>
                    <a:lnTo>
                      <a:pt x="426" y="15"/>
                    </a:lnTo>
                    <a:lnTo>
                      <a:pt x="429" y="14"/>
                    </a:lnTo>
                    <a:lnTo>
                      <a:pt x="448" y="6"/>
                    </a:lnTo>
                    <a:lnTo>
                      <a:pt x="448" y="5"/>
                    </a:lnTo>
                    <a:lnTo>
                      <a:pt x="406" y="5"/>
                    </a:lnTo>
                    <a:lnTo>
                      <a:pt x="396" y="4"/>
                    </a:lnTo>
                    <a:lnTo>
                      <a:pt x="389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" name="Freeform 26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02" y="4"/>
                  </a:cxn>
                  <a:cxn ang="0">
                    <a:pos x="291" y="5"/>
                  </a:cxn>
                  <a:cxn ang="0">
                    <a:pos x="303" y="5"/>
                  </a:cxn>
                  <a:cxn ang="0">
                    <a:pos x="302" y="4"/>
                  </a:cxn>
                </a:cxnLst>
                <a:rect l="0" t="0" r="r" b="b"/>
                <a:pathLst>
                  <a:path w="727" h="154">
                    <a:moveTo>
                      <a:pt x="302" y="4"/>
                    </a:moveTo>
                    <a:lnTo>
                      <a:pt x="291" y="5"/>
                    </a:lnTo>
                    <a:lnTo>
                      <a:pt x="303" y="5"/>
                    </a:lnTo>
                    <a:lnTo>
                      <a:pt x="302" y="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" name="Freeform 27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48" y="3"/>
                  </a:cxn>
                  <a:cxn ang="0">
                    <a:pos x="423" y="5"/>
                  </a:cxn>
                  <a:cxn ang="0">
                    <a:pos x="448" y="5"/>
                  </a:cxn>
                  <a:cxn ang="0">
                    <a:pos x="448" y="3"/>
                  </a:cxn>
                </a:cxnLst>
                <a:rect l="0" t="0" r="r" b="b"/>
                <a:pathLst>
                  <a:path w="727" h="154">
                    <a:moveTo>
                      <a:pt x="448" y="3"/>
                    </a:moveTo>
                    <a:lnTo>
                      <a:pt x="423" y="5"/>
                    </a:lnTo>
                    <a:lnTo>
                      <a:pt x="448" y="5"/>
                    </a:lnTo>
                    <a:lnTo>
                      <a:pt x="448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" name="Freeform 28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84" y="106"/>
                  </a:cxn>
                  <a:cxn ang="0">
                    <a:pos x="480" y="106"/>
                  </a:cxn>
                  <a:cxn ang="0">
                    <a:pos x="479" y="146"/>
                  </a:cxn>
                  <a:cxn ang="0">
                    <a:pos x="492" y="150"/>
                  </a:cxn>
                  <a:cxn ang="0">
                    <a:pos x="514" y="153"/>
                  </a:cxn>
                  <a:cxn ang="0">
                    <a:pos x="538" y="151"/>
                  </a:cxn>
                  <a:cxn ang="0">
                    <a:pos x="560" y="145"/>
                  </a:cxn>
                  <a:cxn ang="0">
                    <a:pos x="567" y="141"/>
                  </a:cxn>
                  <a:cxn ang="0">
                    <a:pos x="511" y="141"/>
                  </a:cxn>
                  <a:cxn ang="0">
                    <a:pos x="496" y="137"/>
                  </a:cxn>
                  <a:cxn ang="0">
                    <a:pos x="494" y="132"/>
                  </a:cxn>
                  <a:cxn ang="0">
                    <a:pos x="484" y="106"/>
                  </a:cxn>
                </a:cxnLst>
                <a:rect l="0" t="0" r="r" b="b"/>
                <a:pathLst>
                  <a:path w="727" h="154">
                    <a:moveTo>
                      <a:pt x="484" y="106"/>
                    </a:moveTo>
                    <a:lnTo>
                      <a:pt x="480" y="106"/>
                    </a:lnTo>
                    <a:lnTo>
                      <a:pt x="479" y="146"/>
                    </a:lnTo>
                    <a:lnTo>
                      <a:pt x="492" y="150"/>
                    </a:lnTo>
                    <a:lnTo>
                      <a:pt x="514" y="153"/>
                    </a:lnTo>
                    <a:lnTo>
                      <a:pt x="538" y="151"/>
                    </a:lnTo>
                    <a:lnTo>
                      <a:pt x="560" y="145"/>
                    </a:lnTo>
                    <a:lnTo>
                      <a:pt x="567" y="141"/>
                    </a:lnTo>
                    <a:lnTo>
                      <a:pt x="511" y="141"/>
                    </a:lnTo>
                    <a:lnTo>
                      <a:pt x="496" y="137"/>
                    </a:lnTo>
                    <a:lnTo>
                      <a:pt x="494" y="132"/>
                    </a:lnTo>
                    <a:lnTo>
                      <a:pt x="484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" name="Freeform 29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553" y="0"/>
                  </a:cxn>
                  <a:cxn ang="0">
                    <a:pos x="543" y="0"/>
                  </a:cxn>
                  <a:cxn ang="0">
                    <a:pos x="517" y="2"/>
                  </a:cxn>
                  <a:cxn ang="0">
                    <a:pos x="497" y="10"/>
                  </a:cxn>
                  <a:cxn ang="0">
                    <a:pos x="483" y="25"/>
                  </a:cxn>
                  <a:cxn ang="0">
                    <a:pos x="485" y="50"/>
                  </a:cxn>
                  <a:cxn ang="0">
                    <a:pos x="495" y="68"/>
                  </a:cxn>
                  <a:cxn ang="0">
                    <a:pos x="510" y="80"/>
                  </a:cxn>
                  <a:cxn ang="0">
                    <a:pos x="525" y="90"/>
                  </a:cxn>
                  <a:cxn ang="0">
                    <a:pos x="539" y="99"/>
                  </a:cxn>
                  <a:cxn ang="0">
                    <a:pos x="547" y="109"/>
                  </a:cxn>
                  <a:cxn ang="0">
                    <a:pos x="541" y="132"/>
                  </a:cxn>
                  <a:cxn ang="0">
                    <a:pos x="524" y="140"/>
                  </a:cxn>
                  <a:cxn ang="0">
                    <a:pos x="511" y="141"/>
                  </a:cxn>
                  <a:cxn ang="0">
                    <a:pos x="567" y="141"/>
                  </a:cxn>
                  <a:cxn ang="0">
                    <a:pos x="578" y="134"/>
                  </a:cxn>
                  <a:cxn ang="0">
                    <a:pos x="587" y="116"/>
                  </a:cxn>
                  <a:cxn ang="0">
                    <a:pos x="582" y="93"/>
                  </a:cxn>
                  <a:cxn ang="0">
                    <a:pos x="570" y="78"/>
                  </a:cxn>
                  <a:cxn ang="0">
                    <a:pos x="554" y="68"/>
                  </a:cxn>
                  <a:cxn ang="0">
                    <a:pos x="538" y="59"/>
                  </a:cxn>
                  <a:cxn ang="0">
                    <a:pos x="524" y="50"/>
                  </a:cxn>
                  <a:cxn ang="0">
                    <a:pos x="517" y="38"/>
                  </a:cxn>
                  <a:cxn ang="0">
                    <a:pos x="517" y="19"/>
                  </a:cxn>
                  <a:cxn ang="0">
                    <a:pos x="530" y="12"/>
                  </a:cxn>
                  <a:cxn ang="0">
                    <a:pos x="581" y="12"/>
                  </a:cxn>
                  <a:cxn ang="0">
                    <a:pos x="581" y="5"/>
                  </a:cxn>
                  <a:cxn ang="0">
                    <a:pos x="567" y="2"/>
                  </a:cxn>
                  <a:cxn ang="0">
                    <a:pos x="553" y="0"/>
                  </a:cxn>
                </a:cxnLst>
                <a:rect l="0" t="0" r="r" b="b"/>
                <a:pathLst>
                  <a:path w="727" h="154">
                    <a:moveTo>
                      <a:pt x="553" y="0"/>
                    </a:moveTo>
                    <a:lnTo>
                      <a:pt x="543" y="0"/>
                    </a:lnTo>
                    <a:lnTo>
                      <a:pt x="517" y="2"/>
                    </a:lnTo>
                    <a:lnTo>
                      <a:pt x="497" y="10"/>
                    </a:lnTo>
                    <a:lnTo>
                      <a:pt x="483" y="25"/>
                    </a:lnTo>
                    <a:lnTo>
                      <a:pt x="485" y="50"/>
                    </a:lnTo>
                    <a:lnTo>
                      <a:pt x="495" y="68"/>
                    </a:lnTo>
                    <a:lnTo>
                      <a:pt x="510" y="80"/>
                    </a:lnTo>
                    <a:lnTo>
                      <a:pt x="525" y="90"/>
                    </a:lnTo>
                    <a:lnTo>
                      <a:pt x="539" y="99"/>
                    </a:lnTo>
                    <a:lnTo>
                      <a:pt x="547" y="109"/>
                    </a:lnTo>
                    <a:lnTo>
                      <a:pt x="541" y="132"/>
                    </a:lnTo>
                    <a:lnTo>
                      <a:pt x="524" y="140"/>
                    </a:lnTo>
                    <a:lnTo>
                      <a:pt x="511" y="141"/>
                    </a:lnTo>
                    <a:lnTo>
                      <a:pt x="567" y="141"/>
                    </a:lnTo>
                    <a:lnTo>
                      <a:pt x="578" y="134"/>
                    </a:lnTo>
                    <a:lnTo>
                      <a:pt x="587" y="116"/>
                    </a:lnTo>
                    <a:lnTo>
                      <a:pt x="582" y="93"/>
                    </a:lnTo>
                    <a:lnTo>
                      <a:pt x="570" y="78"/>
                    </a:lnTo>
                    <a:lnTo>
                      <a:pt x="554" y="68"/>
                    </a:lnTo>
                    <a:lnTo>
                      <a:pt x="538" y="59"/>
                    </a:lnTo>
                    <a:lnTo>
                      <a:pt x="524" y="50"/>
                    </a:lnTo>
                    <a:lnTo>
                      <a:pt x="517" y="38"/>
                    </a:lnTo>
                    <a:lnTo>
                      <a:pt x="517" y="19"/>
                    </a:lnTo>
                    <a:lnTo>
                      <a:pt x="530" y="12"/>
                    </a:lnTo>
                    <a:lnTo>
                      <a:pt x="581" y="12"/>
                    </a:lnTo>
                    <a:lnTo>
                      <a:pt x="581" y="5"/>
                    </a:lnTo>
                    <a:lnTo>
                      <a:pt x="567" y="2"/>
                    </a:lnTo>
                    <a:lnTo>
                      <a:pt x="55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" name="Freeform 30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581" y="12"/>
                  </a:cxn>
                  <a:cxn ang="0">
                    <a:pos x="555" y="12"/>
                  </a:cxn>
                  <a:cxn ang="0">
                    <a:pos x="565" y="15"/>
                  </a:cxn>
                  <a:cxn ang="0">
                    <a:pos x="576" y="44"/>
                  </a:cxn>
                  <a:cxn ang="0">
                    <a:pos x="580" y="44"/>
                  </a:cxn>
                  <a:cxn ang="0">
                    <a:pos x="581" y="12"/>
                  </a:cxn>
                </a:cxnLst>
                <a:rect l="0" t="0" r="r" b="b"/>
                <a:pathLst>
                  <a:path w="727" h="154">
                    <a:moveTo>
                      <a:pt x="581" y="12"/>
                    </a:moveTo>
                    <a:lnTo>
                      <a:pt x="555" y="12"/>
                    </a:lnTo>
                    <a:lnTo>
                      <a:pt x="565" y="15"/>
                    </a:lnTo>
                    <a:lnTo>
                      <a:pt x="576" y="44"/>
                    </a:lnTo>
                    <a:lnTo>
                      <a:pt x="580" y="44"/>
                    </a:lnTo>
                    <a:lnTo>
                      <a:pt x="581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" name="Freeform 31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624" y="106"/>
                  </a:cxn>
                  <a:cxn ang="0">
                    <a:pos x="620" y="106"/>
                  </a:cxn>
                  <a:cxn ang="0">
                    <a:pos x="618" y="146"/>
                  </a:cxn>
                  <a:cxn ang="0">
                    <a:pos x="631" y="150"/>
                  </a:cxn>
                  <a:cxn ang="0">
                    <a:pos x="653" y="153"/>
                  </a:cxn>
                  <a:cxn ang="0">
                    <a:pos x="677" y="151"/>
                  </a:cxn>
                  <a:cxn ang="0">
                    <a:pos x="700" y="145"/>
                  </a:cxn>
                  <a:cxn ang="0">
                    <a:pos x="706" y="141"/>
                  </a:cxn>
                  <a:cxn ang="0">
                    <a:pos x="650" y="141"/>
                  </a:cxn>
                  <a:cxn ang="0">
                    <a:pos x="635" y="137"/>
                  </a:cxn>
                  <a:cxn ang="0">
                    <a:pos x="633" y="132"/>
                  </a:cxn>
                  <a:cxn ang="0">
                    <a:pos x="624" y="106"/>
                  </a:cxn>
                </a:cxnLst>
                <a:rect l="0" t="0" r="r" b="b"/>
                <a:pathLst>
                  <a:path w="727" h="154">
                    <a:moveTo>
                      <a:pt x="624" y="106"/>
                    </a:moveTo>
                    <a:lnTo>
                      <a:pt x="620" y="106"/>
                    </a:lnTo>
                    <a:lnTo>
                      <a:pt x="618" y="146"/>
                    </a:lnTo>
                    <a:lnTo>
                      <a:pt x="631" y="150"/>
                    </a:lnTo>
                    <a:lnTo>
                      <a:pt x="653" y="153"/>
                    </a:lnTo>
                    <a:lnTo>
                      <a:pt x="677" y="151"/>
                    </a:lnTo>
                    <a:lnTo>
                      <a:pt x="700" y="145"/>
                    </a:lnTo>
                    <a:lnTo>
                      <a:pt x="706" y="141"/>
                    </a:lnTo>
                    <a:lnTo>
                      <a:pt x="650" y="141"/>
                    </a:lnTo>
                    <a:lnTo>
                      <a:pt x="635" y="137"/>
                    </a:lnTo>
                    <a:lnTo>
                      <a:pt x="633" y="132"/>
                    </a:lnTo>
                    <a:lnTo>
                      <a:pt x="624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" name="Freeform 32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692" y="0"/>
                  </a:cxn>
                  <a:cxn ang="0">
                    <a:pos x="682" y="0"/>
                  </a:cxn>
                  <a:cxn ang="0">
                    <a:pos x="656" y="2"/>
                  </a:cxn>
                  <a:cxn ang="0">
                    <a:pos x="636" y="10"/>
                  </a:cxn>
                  <a:cxn ang="0">
                    <a:pos x="622" y="25"/>
                  </a:cxn>
                  <a:cxn ang="0">
                    <a:pos x="625" y="50"/>
                  </a:cxn>
                  <a:cxn ang="0">
                    <a:pos x="635" y="68"/>
                  </a:cxn>
                  <a:cxn ang="0">
                    <a:pos x="649" y="80"/>
                  </a:cxn>
                  <a:cxn ang="0">
                    <a:pos x="664" y="90"/>
                  </a:cxn>
                  <a:cxn ang="0">
                    <a:pos x="678" y="99"/>
                  </a:cxn>
                  <a:cxn ang="0">
                    <a:pos x="687" y="109"/>
                  </a:cxn>
                  <a:cxn ang="0">
                    <a:pos x="681" y="132"/>
                  </a:cxn>
                  <a:cxn ang="0">
                    <a:pos x="663" y="140"/>
                  </a:cxn>
                  <a:cxn ang="0">
                    <a:pos x="650" y="141"/>
                  </a:cxn>
                  <a:cxn ang="0">
                    <a:pos x="706" y="141"/>
                  </a:cxn>
                  <a:cxn ang="0">
                    <a:pos x="717" y="134"/>
                  </a:cxn>
                  <a:cxn ang="0">
                    <a:pos x="726" y="116"/>
                  </a:cxn>
                  <a:cxn ang="0">
                    <a:pos x="722" y="93"/>
                  </a:cxn>
                  <a:cxn ang="0">
                    <a:pos x="709" y="78"/>
                  </a:cxn>
                  <a:cxn ang="0">
                    <a:pos x="693" y="68"/>
                  </a:cxn>
                  <a:cxn ang="0">
                    <a:pos x="677" y="59"/>
                  </a:cxn>
                  <a:cxn ang="0">
                    <a:pos x="663" y="50"/>
                  </a:cxn>
                  <a:cxn ang="0">
                    <a:pos x="656" y="38"/>
                  </a:cxn>
                  <a:cxn ang="0">
                    <a:pos x="656" y="19"/>
                  </a:cxn>
                  <a:cxn ang="0">
                    <a:pos x="669" y="12"/>
                  </a:cxn>
                  <a:cxn ang="0">
                    <a:pos x="720" y="12"/>
                  </a:cxn>
                  <a:cxn ang="0">
                    <a:pos x="720" y="5"/>
                  </a:cxn>
                  <a:cxn ang="0">
                    <a:pos x="706" y="2"/>
                  </a:cxn>
                  <a:cxn ang="0">
                    <a:pos x="692" y="0"/>
                  </a:cxn>
                </a:cxnLst>
                <a:rect l="0" t="0" r="r" b="b"/>
                <a:pathLst>
                  <a:path w="727" h="154">
                    <a:moveTo>
                      <a:pt x="692" y="0"/>
                    </a:moveTo>
                    <a:lnTo>
                      <a:pt x="682" y="0"/>
                    </a:lnTo>
                    <a:lnTo>
                      <a:pt x="656" y="2"/>
                    </a:lnTo>
                    <a:lnTo>
                      <a:pt x="636" y="10"/>
                    </a:lnTo>
                    <a:lnTo>
                      <a:pt x="622" y="25"/>
                    </a:lnTo>
                    <a:lnTo>
                      <a:pt x="625" y="50"/>
                    </a:lnTo>
                    <a:lnTo>
                      <a:pt x="635" y="68"/>
                    </a:lnTo>
                    <a:lnTo>
                      <a:pt x="649" y="80"/>
                    </a:lnTo>
                    <a:lnTo>
                      <a:pt x="664" y="90"/>
                    </a:lnTo>
                    <a:lnTo>
                      <a:pt x="678" y="99"/>
                    </a:lnTo>
                    <a:lnTo>
                      <a:pt x="687" y="109"/>
                    </a:lnTo>
                    <a:lnTo>
                      <a:pt x="681" y="132"/>
                    </a:lnTo>
                    <a:lnTo>
                      <a:pt x="663" y="140"/>
                    </a:lnTo>
                    <a:lnTo>
                      <a:pt x="650" y="141"/>
                    </a:lnTo>
                    <a:lnTo>
                      <a:pt x="706" y="141"/>
                    </a:lnTo>
                    <a:lnTo>
                      <a:pt x="717" y="134"/>
                    </a:lnTo>
                    <a:lnTo>
                      <a:pt x="726" y="116"/>
                    </a:lnTo>
                    <a:lnTo>
                      <a:pt x="722" y="93"/>
                    </a:lnTo>
                    <a:lnTo>
                      <a:pt x="709" y="78"/>
                    </a:lnTo>
                    <a:lnTo>
                      <a:pt x="693" y="68"/>
                    </a:lnTo>
                    <a:lnTo>
                      <a:pt x="677" y="59"/>
                    </a:lnTo>
                    <a:lnTo>
                      <a:pt x="663" y="50"/>
                    </a:lnTo>
                    <a:lnTo>
                      <a:pt x="656" y="38"/>
                    </a:lnTo>
                    <a:lnTo>
                      <a:pt x="656" y="19"/>
                    </a:lnTo>
                    <a:lnTo>
                      <a:pt x="669" y="12"/>
                    </a:lnTo>
                    <a:lnTo>
                      <a:pt x="720" y="12"/>
                    </a:lnTo>
                    <a:lnTo>
                      <a:pt x="720" y="5"/>
                    </a:lnTo>
                    <a:lnTo>
                      <a:pt x="706" y="2"/>
                    </a:lnTo>
                    <a:lnTo>
                      <a:pt x="69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" name="Freeform 33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720" y="12"/>
                  </a:cxn>
                  <a:cxn ang="0">
                    <a:pos x="694" y="12"/>
                  </a:cxn>
                  <a:cxn ang="0">
                    <a:pos x="704" y="15"/>
                  </a:cxn>
                  <a:cxn ang="0">
                    <a:pos x="705" y="18"/>
                  </a:cxn>
                  <a:cxn ang="0">
                    <a:pos x="715" y="44"/>
                  </a:cxn>
                  <a:cxn ang="0">
                    <a:pos x="719" y="44"/>
                  </a:cxn>
                  <a:cxn ang="0">
                    <a:pos x="720" y="12"/>
                  </a:cxn>
                </a:cxnLst>
                <a:rect l="0" t="0" r="r" b="b"/>
                <a:pathLst>
                  <a:path w="727" h="154">
                    <a:moveTo>
                      <a:pt x="720" y="12"/>
                    </a:moveTo>
                    <a:lnTo>
                      <a:pt x="694" y="12"/>
                    </a:lnTo>
                    <a:lnTo>
                      <a:pt x="704" y="15"/>
                    </a:lnTo>
                    <a:lnTo>
                      <a:pt x="705" y="18"/>
                    </a:lnTo>
                    <a:lnTo>
                      <a:pt x="715" y="44"/>
                    </a:lnTo>
                    <a:lnTo>
                      <a:pt x="719" y="44"/>
                    </a:lnTo>
                    <a:lnTo>
                      <a:pt x="72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8886" y="662"/>
              <a:ext cx="725" cy="254"/>
              <a:chOff x="8886" y="662"/>
              <a:chExt cx="725" cy="254"/>
            </a:xfrm>
          </p:grpSpPr>
          <p:sp>
            <p:nvSpPr>
              <p:cNvPr id="130" name="Freeform 35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56" y="37"/>
                  </a:cxn>
                  <a:cxn ang="0">
                    <a:pos x="45" y="37"/>
                  </a:cxn>
                  <a:cxn ang="0">
                    <a:pos x="74" y="39"/>
                  </a:cxn>
                  <a:cxn ang="0">
                    <a:pos x="94" y="48"/>
                  </a:cxn>
                  <a:cxn ang="0">
                    <a:pos x="104" y="63"/>
                  </a:cxn>
                  <a:cxn ang="0">
                    <a:pos x="102" y="84"/>
                  </a:cxn>
                  <a:cxn ang="0">
                    <a:pos x="97" y="105"/>
                  </a:cxn>
                  <a:cxn ang="0">
                    <a:pos x="88" y="124"/>
                  </a:cxn>
                  <a:cxn ang="0">
                    <a:pos x="77" y="142"/>
                  </a:cxn>
                  <a:cxn ang="0">
                    <a:pos x="64" y="159"/>
                  </a:cxn>
                  <a:cxn ang="0">
                    <a:pos x="50" y="175"/>
                  </a:cxn>
                  <a:cxn ang="0">
                    <a:pos x="35" y="190"/>
                  </a:cxn>
                  <a:cxn ang="0">
                    <a:pos x="21" y="203"/>
                  </a:cxn>
                  <a:cxn ang="0">
                    <a:pos x="8" y="216"/>
                  </a:cxn>
                  <a:cxn ang="0">
                    <a:pos x="0" y="250"/>
                  </a:cxn>
                  <a:cxn ang="0">
                    <a:pos x="17" y="249"/>
                  </a:cxn>
                  <a:cxn ang="0">
                    <a:pos x="37" y="248"/>
                  </a:cxn>
                  <a:cxn ang="0">
                    <a:pos x="58" y="247"/>
                  </a:cxn>
                  <a:cxn ang="0">
                    <a:pos x="79" y="247"/>
                  </a:cxn>
                  <a:cxn ang="0">
                    <a:pos x="162" y="247"/>
                  </a:cxn>
                  <a:cxn ang="0">
                    <a:pos x="171" y="227"/>
                  </a:cxn>
                  <a:cxn ang="0">
                    <a:pos x="172" y="211"/>
                  </a:cxn>
                  <a:cxn ang="0">
                    <a:pos x="172" y="204"/>
                  </a:cxn>
                  <a:cxn ang="0">
                    <a:pos x="59" y="204"/>
                  </a:cxn>
                  <a:cxn ang="0">
                    <a:pos x="59" y="203"/>
                  </a:cxn>
                  <a:cxn ang="0">
                    <a:pos x="73" y="191"/>
                  </a:cxn>
                  <a:cxn ang="0">
                    <a:pos x="89" y="178"/>
                  </a:cxn>
                  <a:cxn ang="0">
                    <a:pos x="106" y="164"/>
                  </a:cxn>
                  <a:cxn ang="0">
                    <a:pos x="122" y="149"/>
                  </a:cxn>
                  <a:cxn ang="0">
                    <a:pos x="137" y="133"/>
                  </a:cxn>
                  <a:cxn ang="0">
                    <a:pos x="150" y="116"/>
                  </a:cxn>
                  <a:cxn ang="0">
                    <a:pos x="159" y="98"/>
                  </a:cxn>
                  <a:cxn ang="0">
                    <a:pos x="165" y="80"/>
                  </a:cxn>
                  <a:cxn ang="0">
                    <a:pos x="162" y="53"/>
                  </a:cxn>
                  <a:cxn ang="0">
                    <a:pos x="156" y="37"/>
                  </a:cxn>
                </a:cxnLst>
                <a:rect l="0" t="0" r="r" b="b"/>
                <a:pathLst>
                  <a:path w="725" h="254">
                    <a:moveTo>
                      <a:pt x="156" y="37"/>
                    </a:moveTo>
                    <a:lnTo>
                      <a:pt x="45" y="37"/>
                    </a:lnTo>
                    <a:lnTo>
                      <a:pt x="74" y="39"/>
                    </a:lnTo>
                    <a:lnTo>
                      <a:pt x="94" y="48"/>
                    </a:lnTo>
                    <a:lnTo>
                      <a:pt x="104" y="63"/>
                    </a:lnTo>
                    <a:lnTo>
                      <a:pt x="102" y="84"/>
                    </a:lnTo>
                    <a:lnTo>
                      <a:pt x="97" y="105"/>
                    </a:lnTo>
                    <a:lnTo>
                      <a:pt x="88" y="124"/>
                    </a:lnTo>
                    <a:lnTo>
                      <a:pt x="77" y="142"/>
                    </a:lnTo>
                    <a:lnTo>
                      <a:pt x="64" y="159"/>
                    </a:lnTo>
                    <a:lnTo>
                      <a:pt x="50" y="175"/>
                    </a:lnTo>
                    <a:lnTo>
                      <a:pt x="35" y="190"/>
                    </a:lnTo>
                    <a:lnTo>
                      <a:pt x="21" y="203"/>
                    </a:lnTo>
                    <a:lnTo>
                      <a:pt x="8" y="216"/>
                    </a:lnTo>
                    <a:lnTo>
                      <a:pt x="0" y="250"/>
                    </a:lnTo>
                    <a:lnTo>
                      <a:pt x="17" y="249"/>
                    </a:lnTo>
                    <a:lnTo>
                      <a:pt x="37" y="248"/>
                    </a:lnTo>
                    <a:lnTo>
                      <a:pt x="58" y="247"/>
                    </a:lnTo>
                    <a:lnTo>
                      <a:pt x="79" y="247"/>
                    </a:lnTo>
                    <a:lnTo>
                      <a:pt x="162" y="247"/>
                    </a:lnTo>
                    <a:lnTo>
                      <a:pt x="171" y="227"/>
                    </a:lnTo>
                    <a:lnTo>
                      <a:pt x="172" y="211"/>
                    </a:lnTo>
                    <a:lnTo>
                      <a:pt x="172" y="204"/>
                    </a:lnTo>
                    <a:lnTo>
                      <a:pt x="59" y="204"/>
                    </a:lnTo>
                    <a:lnTo>
                      <a:pt x="59" y="203"/>
                    </a:lnTo>
                    <a:lnTo>
                      <a:pt x="73" y="191"/>
                    </a:lnTo>
                    <a:lnTo>
                      <a:pt x="89" y="178"/>
                    </a:lnTo>
                    <a:lnTo>
                      <a:pt x="106" y="164"/>
                    </a:lnTo>
                    <a:lnTo>
                      <a:pt x="122" y="149"/>
                    </a:lnTo>
                    <a:lnTo>
                      <a:pt x="137" y="133"/>
                    </a:lnTo>
                    <a:lnTo>
                      <a:pt x="150" y="116"/>
                    </a:lnTo>
                    <a:lnTo>
                      <a:pt x="159" y="98"/>
                    </a:lnTo>
                    <a:lnTo>
                      <a:pt x="165" y="80"/>
                    </a:lnTo>
                    <a:lnTo>
                      <a:pt x="162" y="53"/>
                    </a:lnTo>
                    <a:lnTo>
                      <a:pt x="156" y="3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" name="Freeform 36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62" y="247"/>
                  </a:cxn>
                  <a:cxn ang="0">
                    <a:pos x="79" y="247"/>
                  </a:cxn>
                  <a:cxn ang="0">
                    <a:pos x="103" y="247"/>
                  </a:cxn>
                  <a:cxn ang="0">
                    <a:pos x="124" y="247"/>
                  </a:cxn>
                  <a:cxn ang="0">
                    <a:pos x="143" y="248"/>
                  </a:cxn>
                  <a:cxn ang="0">
                    <a:pos x="161" y="249"/>
                  </a:cxn>
                  <a:cxn ang="0">
                    <a:pos x="162" y="247"/>
                  </a:cxn>
                </a:cxnLst>
                <a:rect l="0" t="0" r="r" b="b"/>
                <a:pathLst>
                  <a:path w="725" h="254">
                    <a:moveTo>
                      <a:pt x="162" y="247"/>
                    </a:moveTo>
                    <a:lnTo>
                      <a:pt x="79" y="247"/>
                    </a:lnTo>
                    <a:lnTo>
                      <a:pt x="103" y="247"/>
                    </a:lnTo>
                    <a:lnTo>
                      <a:pt x="124" y="247"/>
                    </a:lnTo>
                    <a:lnTo>
                      <a:pt x="143" y="248"/>
                    </a:lnTo>
                    <a:lnTo>
                      <a:pt x="161" y="249"/>
                    </a:lnTo>
                    <a:lnTo>
                      <a:pt x="162" y="2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" name="Freeform 37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68" y="165"/>
                  </a:cxn>
                  <a:cxn ang="0">
                    <a:pos x="151" y="196"/>
                  </a:cxn>
                  <a:cxn ang="0">
                    <a:pos x="149" y="200"/>
                  </a:cxn>
                  <a:cxn ang="0">
                    <a:pos x="144" y="201"/>
                  </a:cxn>
                  <a:cxn ang="0">
                    <a:pos x="140" y="201"/>
                  </a:cxn>
                  <a:cxn ang="0">
                    <a:pos x="59" y="204"/>
                  </a:cxn>
                  <a:cxn ang="0">
                    <a:pos x="172" y="204"/>
                  </a:cxn>
                  <a:cxn ang="0">
                    <a:pos x="172" y="195"/>
                  </a:cxn>
                  <a:cxn ang="0">
                    <a:pos x="173" y="173"/>
                  </a:cxn>
                  <a:cxn ang="0">
                    <a:pos x="168" y="165"/>
                  </a:cxn>
                </a:cxnLst>
                <a:rect l="0" t="0" r="r" b="b"/>
                <a:pathLst>
                  <a:path w="725" h="254">
                    <a:moveTo>
                      <a:pt x="168" y="165"/>
                    </a:moveTo>
                    <a:lnTo>
                      <a:pt x="151" y="196"/>
                    </a:lnTo>
                    <a:lnTo>
                      <a:pt x="149" y="200"/>
                    </a:lnTo>
                    <a:lnTo>
                      <a:pt x="144" y="201"/>
                    </a:lnTo>
                    <a:lnTo>
                      <a:pt x="140" y="201"/>
                    </a:lnTo>
                    <a:lnTo>
                      <a:pt x="59" y="204"/>
                    </a:lnTo>
                    <a:lnTo>
                      <a:pt x="172" y="204"/>
                    </a:lnTo>
                    <a:lnTo>
                      <a:pt x="172" y="195"/>
                    </a:lnTo>
                    <a:lnTo>
                      <a:pt x="173" y="173"/>
                    </a:lnTo>
                    <a:lnTo>
                      <a:pt x="168" y="1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" name="Freeform 38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77" y="2"/>
                  </a:cxn>
                  <a:cxn ang="0">
                    <a:pos x="56" y="6"/>
                  </a:cxn>
                  <a:cxn ang="0">
                    <a:pos x="37" y="14"/>
                  </a:cxn>
                  <a:cxn ang="0">
                    <a:pos x="22" y="24"/>
                  </a:cxn>
                  <a:cxn ang="0">
                    <a:pos x="8" y="37"/>
                  </a:cxn>
                  <a:cxn ang="0">
                    <a:pos x="11" y="58"/>
                  </a:cxn>
                  <a:cxn ang="0">
                    <a:pos x="27" y="45"/>
                  </a:cxn>
                  <a:cxn ang="0">
                    <a:pos x="45" y="37"/>
                  </a:cxn>
                  <a:cxn ang="0">
                    <a:pos x="156" y="37"/>
                  </a:cxn>
                  <a:cxn ang="0">
                    <a:pos x="154" y="31"/>
                  </a:cxn>
                  <a:cxn ang="0">
                    <a:pos x="140" y="16"/>
                  </a:cxn>
                  <a:cxn ang="0">
                    <a:pos x="122" y="6"/>
                  </a:cxn>
                  <a:cxn ang="0">
                    <a:pos x="102" y="0"/>
                  </a:cxn>
                </a:cxnLst>
                <a:rect l="0" t="0" r="r" b="b"/>
                <a:pathLst>
                  <a:path w="725" h="254">
                    <a:moveTo>
                      <a:pt x="102" y="0"/>
                    </a:moveTo>
                    <a:lnTo>
                      <a:pt x="77" y="2"/>
                    </a:lnTo>
                    <a:lnTo>
                      <a:pt x="56" y="6"/>
                    </a:lnTo>
                    <a:lnTo>
                      <a:pt x="37" y="14"/>
                    </a:lnTo>
                    <a:lnTo>
                      <a:pt x="22" y="24"/>
                    </a:lnTo>
                    <a:lnTo>
                      <a:pt x="8" y="37"/>
                    </a:lnTo>
                    <a:lnTo>
                      <a:pt x="11" y="58"/>
                    </a:lnTo>
                    <a:lnTo>
                      <a:pt x="27" y="45"/>
                    </a:lnTo>
                    <a:lnTo>
                      <a:pt x="45" y="37"/>
                    </a:lnTo>
                    <a:lnTo>
                      <a:pt x="156" y="37"/>
                    </a:lnTo>
                    <a:lnTo>
                      <a:pt x="154" y="31"/>
                    </a:lnTo>
                    <a:lnTo>
                      <a:pt x="140" y="16"/>
                    </a:lnTo>
                    <a:lnTo>
                      <a:pt x="122" y="6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" name="Freeform 39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72" y="3"/>
                  </a:cxn>
                  <a:cxn ang="0">
                    <a:pos x="252" y="11"/>
                  </a:cxn>
                  <a:cxn ang="0">
                    <a:pos x="236" y="24"/>
                  </a:cxn>
                  <a:cxn ang="0">
                    <a:pos x="222" y="41"/>
                  </a:cxn>
                  <a:cxn ang="0">
                    <a:pos x="212" y="61"/>
                  </a:cxn>
                  <a:cxn ang="0">
                    <a:pos x="204" y="82"/>
                  </a:cxn>
                  <a:cxn ang="0">
                    <a:pos x="200" y="104"/>
                  </a:cxn>
                  <a:cxn ang="0">
                    <a:pos x="198" y="127"/>
                  </a:cxn>
                  <a:cxn ang="0">
                    <a:pos x="198" y="134"/>
                  </a:cxn>
                  <a:cxn ang="0">
                    <a:pos x="199" y="155"/>
                  </a:cxn>
                  <a:cxn ang="0">
                    <a:pos x="204" y="177"/>
                  </a:cxn>
                  <a:cxn ang="0">
                    <a:pos x="211" y="199"/>
                  </a:cxn>
                  <a:cxn ang="0">
                    <a:pos x="222" y="218"/>
                  </a:cxn>
                  <a:cxn ang="0">
                    <a:pos x="237" y="234"/>
                  </a:cxn>
                  <a:cxn ang="0">
                    <a:pos x="255" y="245"/>
                  </a:cxn>
                  <a:cxn ang="0">
                    <a:pos x="276" y="252"/>
                  </a:cxn>
                  <a:cxn ang="0">
                    <a:pos x="302" y="249"/>
                  </a:cxn>
                  <a:cxn ang="0">
                    <a:pos x="324" y="241"/>
                  </a:cxn>
                  <a:cxn ang="0">
                    <a:pos x="338" y="231"/>
                  </a:cxn>
                  <a:cxn ang="0">
                    <a:pos x="303" y="231"/>
                  </a:cxn>
                  <a:cxn ang="0">
                    <a:pos x="285" y="226"/>
                  </a:cxn>
                  <a:cxn ang="0">
                    <a:pos x="272" y="212"/>
                  </a:cxn>
                  <a:cxn ang="0">
                    <a:pos x="263" y="191"/>
                  </a:cxn>
                  <a:cxn ang="0">
                    <a:pos x="257" y="167"/>
                  </a:cxn>
                  <a:cxn ang="0">
                    <a:pos x="255" y="142"/>
                  </a:cxn>
                  <a:cxn ang="0">
                    <a:pos x="254" y="120"/>
                  </a:cxn>
                  <a:cxn ang="0">
                    <a:pos x="254" y="103"/>
                  </a:cxn>
                  <a:cxn ang="0">
                    <a:pos x="254" y="86"/>
                  </a:cxn>
                  <a:cxn ang="0">
                    <a:pos x="254" y="82"/>
                  </a:cxn>
                  <a:cxn ang="0">
                    <a:pos x="256" y="59"/>
                  </a:cxn>
                  <a:cxn ang="0">
                    <a:pos x="264" y="36"/>
                  </a:cxn>
                  <a:cxn ang="0">
                    <a:pos x="277" y="22"/>
                  </a:cxn>
                  <a:cxn ang="0">
                    <a:pos x="350" y="22"/>
                  </a:cxn>
                  <a:cxn ang="0">
                    <a:pos x="336" y="10"/>
                  </a:cxn>
                  <a:cxn ang="0">
                    <a:pos x="317" y="2"/>
                  </a:cxn>
                  <a:cxn ang="0">
                    <a:pos x="296" y="0"/>
                  </a:cxn>
                </a:cxnLst>
                <a:rect l="0" t="0" r="r" b="b"/>
                <a:pathLst>
                  <a:path w="725" h="254">
                    <a:moveTo>
                      <a:pt x="296" y="0"/>
                    </a:moveTo>
                    <a:lnTo>
                      <a:pt x="272" y="3"/>
                    </a:lnTo>
                    <a:lnTo>
                      <a:pt x="252" y="11"/>
                    </a:lnTo>
                    <a:lnTo>
                      <a:pt x="236" y="24"/>
                    </a:lnTo>
                    <a:lnTo>
                      <a:pt x="222" y="41"/>
                    </a:lnTo>
                    <a:lnTo>
                      <a:pt x="212" y="61"/>
                    </a:lnTo>
                    <a:lnTo>
                      <a:pt x="204" y="82"/>
                    </a:lnTo>
                    <a:lnTo>
                      <a:pt x="200" y="104"/>
                    </a:lnTo>
                    <a:lnTo>
                      <a:pt x="198" y="127"/>
                    </a:lnTo>
                    <a:lnTo>
                      <a:pt x="198" y="134"/>
                    </a:lnTo>
                    <a:lnTo>
                      <a:pt x="199" y="155"/>
                    </a:lnTo>
                    <a:lnTo>
                      <a:pt x="204" y="177"/>
                    </a:lnTo>
                    <a:lnTo>
                      <a:pt x="211" y="199"/>
                    </a:lnTo>
                    <a:lnTo>
                      <a:pt x="222" y="218"/>
                    </a:lnTo>
                    <a:lnTo>
                      <a:pt x="237" y="234"/>
                    </a:lnTo>
                    <a:lnTo>
                      <a:pt x="255" y="245"/>
                    </a:lnTo>
                    <a:lnTo>
                      <a:pt x="276" y="252"/>
                    </a:lnTo>
                    <a:lnTo>
                      <a:pt x="302" y="249"/>
                    </a:lnTo>
                    <a:lnTo>
                      <a:pt x="324" y="241"/>
                    </a:lnTo>
                    <a:lnTo>
                      <a:pt x="338" y="231"/>
                    </a:lnTo>
                    <a:lnTo>
                      <a:pt x="303" y="231"/>
                    </a:lnTo>
                    <a:lnTo>
                      <a:pt x="285" y="226"/>
                    </a:lnTo>
                    <a:lnTo>
                      <a:pt x="272" y="212"/>
                    </a:lnTo>
                    <a:lnTo>
                      <a:pt x="263" y="191"/>
                    </a:lnTo>
                    <a:lnTo>
                      <a:pt x="257" y="167"/>
                    </a:lnTo>
                    <a:lnTo>
                      <a:pt x="255" y="142"/>
                    </a:lnTo>
                    <a:lnTo>
                      <a:pt x="254" y="120"/>
                    </a:lnTo>
                    <a:lnTo>
                      <a:pt x="254" y="103"/>
                    </a:lnTo>
                    <a:lnTo>
                      <a:pt x="254" y="86"/>
                    </a:lnTo>
                    <a:lnTo>
                      <a:pt x="254" y="82"/>
                    </a:lnTo>
                    <a:lnTo>
                      <a:pt x="256" y="59"/>
                    </a:lnTo>
                    <a:lnTo>
                      <a:pt x="264" y="36"/>
                    </a:lnTo>
                    <a:lnTo>
                      <a:pt x="277" y="22"/>
                    </a:lnTo>
                    <a:lnTo>
                      <a:pt x="350" y="22"/>
                    </a:lnTo>
                    <a:lnTo>
                      <a:pt x="336" y="10"/>
                    </a:lnTo>
                    <a:lnTo>
                      <a:pt x="317" y="2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" name="Freeform 40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350" y="22"/>
                  </a:cxn>
                  <a:cxn ang="0">
                    <a:pos x="277" y="22"/>
                  </a:cxn>
                  <a:cxn ang="0">
                    <a:pos x="296" y="27"/>
                  </a:cxn>
                  <a:cxn ang="0">
                    <a:pos x="310" y="41"/>
                  </a:cxn>
                  <a:cxn ang="0">
                    <a:pos x="319" y="62"/>
                  </a:cxn>
                  <a:cxn ang="0">
                    <a:pos x="325" y="86"/>
                  </a:cxn>
                  <a:cxn ang="0">
                    <a:pos x="328" y="111"/>
                  </a:cxn>
                  <a:cxn ang="0">
                    <a:pos x="330" y="134"/>
                  </a:cxn>
                  <a:cxn ang="0">
                    <a:pos x="330" y="142"/>
                  </a:cxn>
                  <a:cxn ang="0">
                    <a:pos x="330" y="155"/>
                  </a:cxn>
                  <a:cxn ang="0">
                    <a:pos x="329" y="179"/>
                  </a:cxn>
                  <a:cxn ang="0">
                    <a:pos x="325" y="203"/>
                  </a:cxn>
                  <a:cxn ang="0">
                    <a:pos x="317" y="222"/>
                  </a:cxn>
                  <a:cxn ang="0">
                    <a:pos x="303" y="231"/>
                  </a:cxn>
                  <a:cxn ang="0">
                    <a:pos x="338" y="231"/>
                  </a:cxn>
                  <a:cxn ang="0">
                    <a:pos x="342" y="229"/>
                  </a:cxn>
                  <a:cxn ang="0">
                    <a:pos x="357" y="213"/>
                  </a:cxn>
                  <a:cxn ang="0">
                    <a:pos x="368" y="194"/>
                  </a:cxn>
                  <a:cxn ang="0">
                    <a:pos x="376" y="174"/>
                  </a:cxn>
                  <a:cxn ang="0">
                    <a:pos x="382" y="153"/>
                  </a:cxn>
                  <a:cxn ang="0">
                    <a:pos x="385" y="132"/>
                  </a:cxn>
                  <a:cxn ang="0">
                    <a:pos x="384" y="106"/>
                  </a:cxn>
                  <a:cxn ang="0">
                    <a:pos x="380" y="81"/>
                  </a:cxn>
                  <a:cxn ang="0">
                    <a:pos x="373" y="59"/>
                  </a:cxn>
                  <a:cxn ang="0">
                    <a:pos x="364" y="39"/>
                  </a:cxn>
                  <a:cxn ang="0">
                    <a:pos x="351" y="23"/>
                  </a:cxn>
                  <a:cxn ang="0">
                    <a:pos x="350" y="22"/>
                  </a:cxn>
                </a:cxnLst>
                <a:rect l="0" t="0" r="r" b="b"/>
                <a:pathLst>
                  <a:path w="725" h="254">
                    <a:moveTo>
                      <a:pt x="350" y="22"/>
                    </a:moveTo>
                    <a:lnTo>
                      <a:pt x="277" y="22"/>
                    </a:lnTo>
                    <a:lnTo>
                      <a:pt x="296" y="27"/>
                    </a:lnTo>
                    <a:lnTo>
                      <a:pt x="310" y="41"/>
                    </a:lnTo>
                    <a:lnTo>
                      <a:pt x="319" y="62"/>
                    </a:lnTo>
                    <a:lnTo>
                      <a:pt x="325" y="86"/>
                    </a:lnTo>
                    <a:lnTo>
                      <a:pt x="328" y="111"/>
                    </a:lnTo>
                    <a:lnTo>
                      <a:pt x="330" y="134"/>
                    </a:lnTo>
                    <a:lnTo>
                      <a:pt x="330" y="142"/>
                    </a:lnTo>
                    <a:lnTo>
                      <a:pt x="330" y="155"/>
                    </a:lnTo>
                    <a:lnTo>
                      <a:pt x="329" y="179"/>
                    </a:lnTo>
                    <a:lnTo>
                      <a:pt x="325" y="203"/>
                    </a:lnTo>
                    <a:lnTo>
                      <a:pt x="317" y="222"/>
                    </a:lnTo>
                    <a:lnTo>
                      <a:pt x="303" y="231"/>
                    </a:lnTo>
                    <a:lnTo>
                      <a:pt x="338" y="231"/>
                    </a:lnTo>
                    <a:lnTo>
                      <a:pt x="342" y="229"/>
                    </a:lnTo>
                    <a:lnTo>
                      <a:pt x="357" y="213"/>
                    </a:lnTo>
                    <a:lnTo>
                      <a:pt x="368" y="194"/>
                    </a:lnTo>
                    <a:lnTo>
                      <a:pt x="376" y="174"/>
                    </a:lnTo>
                    <a:lnTo>
                      <a:pt x="382" y="153"/>
                    </a:lnTo>
                    <a:lnTo>
                      <a:pt x="385" y="132"/>
                    </a:lnTo>
                    <a:lnTo>
                      <a:pt x="384" y="106"/>
                    </a:lnTo>
                    <a:lnTo>
                      <a:pt x="380" y="81"/>
                    </a:lnTo>
                    <a:lnTo>
                      <a:pt x="373" y="59"/>
                    </a:lnTo>
                    <a:lnTo>
                      <a:pt x="364" y="39"/>
                    </a:lnTo>
                    <a:lnTo>
                      <a:pt x="351" y="23"/>
                    </a:lnTo>
                    <a:lnTo>
                      <a:pt x="350" y="2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" name="Freeform 41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466" y="5"/>
                  </a:cxn>
                  <a:cxn ang="0">
                    <a:pos x="403" y="6"/>
                  </a:cxn>
                  <a:cxn ang="0">
                    <a:pos x="403" y="11"/>
                  </a:cxn>
                  <a:cxn ang="0">
                    <a:pos x="442" y="27"/>
                  </a:cxn>
                  <a:cxn ang="0">
                    <a:pos x="447" y="29"/>
                  </a:cxn>
                  <a:cxn ang="0">
                    <a:pos x="447" y="34"/>
                  </a:cxn>
                  <a:cxn ang="0">
                    <a:pos x="447" y="39"/>
                  </a:cxn>
                  <a:cxn ang="0">
                    <a:pos x="448" y="59"/>
                  </a:cxn>
                  <a:cxn ang="0">
                    <a:pos x="448" y="79"/>
                  </a:cxn>
                  <a:cxn ang="0">
                    <a:pos x="449" y="89"/>
                  </a:cxn>
                  <a:cxn ang="0">
                    <a:pos x="449" y="151"/>
                  </a:cxn>
                  <a:cxn ang="0">
                    <a:pos x="449" y="171"/>
                  </a:cxn>
                  <a:cxn ang="0">
                    <a:pos x="448" y="191"/>
                  </a:cxn>
                  <a:cxn ang="0">
                    <a:pos x="448" y="222"/>
                  </a:cxn>
                  <a:cxn ang="0">
                    <a:pos x="403" y="244"/>
                  </a:cxn>
                  <a:cxn ang="0">
                    <a:pos x="403" y="250"/>
                  </a:cxn>
                  <a:cxn ang="0">
                    <a:pos x="443" y="247"/>
                  </a:cxn>
                  <a:cxn ang="0">
                    <a:pos x="463" y="247"/>
                  </a:cxn>
                  <a:cxn ang="0">
                    <a:pos x="547" y="247"/>
                  </a:cxn>
                  <a:cxn ang="0">
                    <a:pos x="550" y="244"/>
                  </a:cxn>
                  <a:cxn ang="0">
                    <a:pos x="507" y="223"/>
                  </a:cxn>
                  <a:cxn ang="0">
                    <a:pos x="505" y="219"/>
                  </a:cxn>
                  <a:cxn ang="0">
                    <a:pos x="505" y="211"/>
                  </a:cxn>
                  <a:cxn ang="0">
                    <a:pos x="504" y="191"/>
                  </a:cxn>
                  <a:cxn ang="0">
                    <a:pos x="503" y="171"/>
                  </a:cxn>
                  <a:cxn ang="0">
                    <a:pos x="503" y="151"/>
                  </a:cxn>
                  <a:cxn ang="0">
                    <a:pos x="503" y="141"/>
                  </a:cxn>
                  <a:cxn ang="0">
                    <a:pos x="503" y="99"/>
                  </a:cxn>
                  <a:cxn ang="0">
                    <a:pos x="503" y="79"/>
                  </a:cxn>
                  <a:cxn ang="0">
                    <a:pos x="503" y="69"/>
                  </a:cxn>
                  <a:cxn ang="0">
                    <a:pos x="503" y="49"/>
                  </a:cxn>
                  <a:cxn ang="0">
                    <a:pos x="504" y="27"/>
                  </a:cxn>
                  <a:cxn ang="0">
                    <a:pos x="504" y="10"/>
                  </a:cxn>
                  <a:cxn ang="0">
                    <a:pos x="488" y="7"/>
                  </a:cxn>
                  <a:cxn ang="0">
                    <a:pos x="466" y="5"/>
                  </a:cxn>
                </a:cxnLst>
                <a:rect l="0" t="0" r="r" b="b"/>
                <a:pathLst>
                  <a:path w="725" h="254">
                    <a:moveTo>
                      <a:pt x="466" y="5"/>
                    </a:moveTo>
                    <a:lnTo>
                      <a:pt x="403" y="6"/>
                    </a:lnTo>
                    <a:lnTo>
                      <a:pt x="403" y="11"/>
                    </a:lnTo>
                    <a:lnTo>
                      <a:pt x="442" y="27"/>
                    </a:lnTo>
                    <a:lnTo>
                      <a:pt x="447" y="29"/>
                    </a:lnTo>
                    <a:lnTo>
                      <a:pt x="447" y="34"/>
                    </a:lnTo>
                    <a:lnTo>
                      <a:pt x="447" y="39"/>
                    </a:lnTo>
                    <a:lnTo>
                      <a:pt x="448" y="59"/>
                    </a:lnTo>
                    <a:lnTo>
                      <a:pt x="448" y="79"/>
                    </a:lnTo>
                    <a:lnTo>
                      <a:pt x="449" y="89"/>
                    </a:lnTo>
                    <a:lnTo>
                      <a:pt x="449" y="151"/>
                    </a:lnTo>
                    <a:lnTo>
                      <a:pt x="449" y="171"/>
                    </a:lnTo>
                    <a:lnTo>
                      <a:pt x="448" y="191"/>
                    </a:lnTo>
                    <a:lnTo>
                      <a:pt x="448" y="222"/>
                    </a:lnTo>
                    <a:lnTo>
                      <a:pt x="403" y="244"/>
                    </a:lnTo>
                    <a:lnTo>
                      <a:pt x="403" y="250"/>
                    </a:lnTo>
                    <a:lnTo>
                      <a:pt x="443" y="247"/>
                    </a:lnTo>
                    <a:lnTo>
                      <a:pt x="463" y="247"/>
                    </a:lnTo>
                    <a:lnTo>
                      <a:pt x="547" y="247"/>
                    </a:lnTo>
                    <a:lnTo>
                      <a:pt x="550" y="244"/>
                    </a:lnTo>
                    <a:lnTo>
                      <a:pt x="507" y="223"/>
                    </a:lnTo>
                    <a:lnTo>
                      <a:pt x="505" y="219"/>
                    </a:lnTo>
                    <a:lnTo>
                      <a:pt x="505" y="211"/>
                    </a:lnTo>
                    <a:lnTo>
                      <a:pt x="504" y="191"/>
                    </a:lnTo>
                    <a:lnTo>
                      <a:pt x="503" y="171"/>
                    </a:lnTo>
                    <a:lnTo>
                      <a:pt x="503" y="151"/>
                    </a:lnTo>
                    <a:lnTo>
                      <a:pt x="503" y="141"/>
                    </a:lnTo>
                    <a:lnTo>
                      <a:pt x="503" y="99"/>
                    </a:lnTo>
                    <a:lnTo>
                      <a:pt x="503" y="79"/>
                    </a:lnTo>
                    <a:lnTo>
                      <a:pt x="503" y="69"/>
                    </a:lnTo>
                    <a:lnTo>
                      <a:pt x="503" y="49"/>
                    </a:lnTo>
                    <a:lnTo>
                      <a:pt x="504" y="27"/>
                    </a:lnTo>
                    <a:lnTo>
                      <a:pt x="504" y="10"/>
                    </a:lnTo>
                    <a:lnTo>
                      <a:pt x="488" y="7"/>
                    </a:lnTo>
                    <a:lnTo>
                      <a:pt x="466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" name="Freeform 42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547" y="247"/>
                  </a:cxn>
                  <a:cxn ang="0">
                    <a:pos x="463" y="247"/>
                  </a:cxn>
                  <a:cxn ang="0">
                    <a:pos x="489" y="247"/>
                  </a:cxn>
                  <a:cxn ang="0">
                    <a:pos x="510" y="247"/>
                  </a:cxn>
                  <a:cxn ang="0">
                    <a:pos x="528" y="248"/>
                  </a:cxn>
                  <a:cxn ang="0">
                    <a:pos x="545" y="249"/>
                  </a:cxn>
                  <a:cxn ang="0">
                    <a:pos x="547" y="247"/>
                  </a:cxn>
                </a:cxnLst>
                <a:rect l="0" t="0" r="r" b="b"/>
                <a:pathLst>
                  <a:path w="725" h="254">
                    <a:moveTo>
                      <a:pt x="547" y="247"/>
                    </a:moveTo>
                    <a:lnTo>
                      <a:pt x="463" y="247"/>
                    </a:lnTo>
                    <a:lnTo>
                      <a:pt x="489" y="247"/>
                    </a:lnTo>
                    <a:lnTo>
                      <a:pt x="510" y="247"/>
                    </a:lnTo>
                    <a:lnTo>
                      <a:pt x="528" y="248"/>
                    </a:lnTo>
                    <a:lnTo>
                      <a:pt x="545" y="249"/>
                    </a:lnTo>
                    <a:lnTo>
                      <a:pt x="547" y="2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" name="Freeform 43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712" y="115"/>
                  </a:cxn>
                  <a:cxn ang="0">
                    <a:pos x="598" y="115"/>
                  </a:cxn>
                  <a:cxn ang="0">
                    <a:pos x="621" y="117"/>
                  </a:cxn>
                  <a:cxn ang="0">
                    <a:pos x="642" y="124"/>
                  </a:cxn>
                  <a:cxn ang="0">
                    <a:pos x="658" y="138"/>
                  </a:cxn>
                  <a:cxn ang="0">
                    <a:pos x="665" y="160"/>
                  </a:cxn>
                  <a:cxn ang="0">
                    <a:pos x="660" y="181"/>
                  </a:cxn>
                  <a:cxn ang="0">
                    <a:pos x="649" y="199"/>
                  </a:cxn>
                  <a:cxn ang="0">
                    <a:pos x="633" y="213"/>
                  </a:cxn>
                  <a:cxn ang="0">
                    <a:pos x="613" y="224"/>
                  </a:cxn>
                  <a:cxn ang="0">
                    <a:pos x="592" y="232"/>
                  </a:cxn>
                  <a:cxn ang="0">
                    <a:pos x="571" y="236"/>
                  </a:cxn>
                  <a:cxn ang="0">
                    <a:pos x="567" y="253"/>
                  </a:cxn>
                  <a:cxn ang="0">
                    <a:pos x="587" y="250"/>
                  </a:cxn>
                  <a:cxn ang="0">
                    <a:pos x="609" y="247"/>
                  </a:cxn>
                  <a:cxn ang="0">
                    <a:pos x="632" y="242"/>
                  </a:cxn>
                  <a:cxn ang="0">
                    <a:pos x="654" y="235"/>
                  </a:cxn>
                  <a:cxn ang="0">
                    <a:pos x="674" y="226"/>
                  </a:cxn>
                  <a:cxn ang="0">
                    <a:pos x="693" y="214"/>
                  </a:cxn>
                  <a:cxn ang="0">
                    <a:pos x="708" y="200"/>
                  </a:cxn>
                  <a:cxn ang="0">
                    <a:pos x="719" y="182"/>
                  </a:cxn>
                  <a:cxn ang="0">
                    <a:pos x="724" y="160"/>
                  </a:cxn>
                  <a:cxn ang="0">
                    <a:pos x="721" y="134"/>
                  </a:cxn>
                  <a:cxn ang="0">
                    <a:pos x="712" y="115"/>
                  </a:cxn>
                </a:cxnLst>
                <a:rect l="0" t="0" r="r" b="b"/>
                <a:pathLst>
                  <a:path w="725" h="254">
                    <a:moveTo>
                      <a:pt x="712" y="115"/>
                    </a:moveTo>
                    <a:lnTo>
                      <a:pt x="598" y="115"/>
                    </a:lnTo>
                    <a:lnTo>
                      <a:pt x="621" y="117"/>
                    </a:lnTo>
                    <a:lnTo>
                      <a:pt x="642" y="124"/>
                    </a:lnTo>
                    <a:lnTo>
                      <a:pt x="658" y="138"/>
                    </a:lnTo>
                    <a:lnTo>
                      <a:pt x="665" y="160"/>
                    </a:lnTo>
                    <a:lnTo>
                      <a:pt x="660" y="181"/>
                    </a:lnTo>
                    <a:lnTo>
                      <a:pt x="649" y="199"/>
                    </a:lnTo>
                    <a:lnTo>
                      <a:pt x="633" y="213"/>
                    </a:lnTo>
                    <a:lnTo>
                      <a:pt x="613" y="224"/>
                    </a:lnTo>
                    <a:lnTo>
                      <a:pt x="592" y="232"/>
                    </a:lnTo>
                    <a:lnTo>
                      <a:pt x="571" y="236"/>
                    </a:lnTo>
                    <a:lnTo>
                      <a:pt x="567" y="253"/>
                    </a:lnTo>
                    <a:lnTo>
                      <a:pt x="587" y="250"/>
                    </a:lnTo>
                    <a:lnTo>
                      <a:pt x="609" y="247"/>
                    </a:lnTo>
                    <a:lnTo>
                      <a:pt x="632" y="242"/>
                    </a:lnTo>
                    <a:lnTo>
                      <a:pt x="654" y="235"/>
                    </a:lnTo>
                    <a:lnTo>
                      <a:pt x="674" y="226"/>
                    </a:lnTo>
                    <a:lnTo>
                      <a:pt x="693" y="214"/>
                    </a:lnTo>
                    <a:lnTo>
                      <a:pt x="708" y="200"/>
                    </a:lnTo>
                    <a:lnTo>
                      <a:pt x="719" y="182"/>
                    </a:lnTo>
                    <a:lnTo>
                      <a:pt x="724" y="160"/>
                    </a:lnTo>
                    <a:lnTo>
                      <a:pt x="721" y="134"/>
                    </a:lnTo>
                    <a:lnTo>
                      <a:pt x="712" y="11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" name="Freeform 44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598" y="3"/>
                  </a:cxn>
                  <a:cxn ang="0">
                    <a:pos x="592" y="23"/>
                  </a:cxn>
                  <a:cxn ang="0">
                    <a:pos x="587" y="42"/>
                  </a:cxn>
                  <a:cxn ang="0">
                    <a:pos x="582" y="62"/>
                  </a:cxn>
                  <a:cxn ang="0">
                    <a:pos x="578" y="82"/>
                  </a:cxn>
                  <a:cxn ang="0">
                    <a:pos x="574" y="101"/>
                  </a:cxn>
                  <a:cxn ang="0">
                    <a:pos x="580" y="116"/>
                  </a:cxn>
                  <a:cxn ang="0">
                    <a:pos x="589" y="115"/>
                  </a:cxn>
                  <a:cxn ang="0">
                    <a:pos x="712" y="115"/>
                  </a:cxn>
                  <a:cxn ang="0">
                    <a:pos x="711" y="113"/>
                  </a:cxn>
                  <a:cxn ang="0">
                    <a:pos x="697" y="98"/>
                  </a:cxn>
                  <a:cxn ang="0">
                    <a:pos x="678" y="88"/>
                  </a:cxn>
                  <a:cxn ang="0">
                    <a:pos x="658" y="82"/>
                  </a:cxn>
                  <a:cxn ang="0">
                    <a:pos x="648" y="81"/>
                  </a:cxn>
                  <a:cxn ang="0">
                    <a:pos x="605" y="81"/>
                  </a:cxn>
                  <a:cxn ang="0">
                    <a:pos x="612" y="49"/>
                  </a:cxn>
                  <a:cxn ang="0">
                    <a:pos x="722" y="49"/>
                  </a:cxn>
                  <a:cxn ang="0">
                    <a:pos x="722" y="6"/>
                  </a:cxn>
                  <a:cxn ang="0">
                    <a:pos x="662" y="6"/>
                  </a:cxn>
                  <a:cxn ang="0">
                    <a:pos x="638" y="5"/>
                  </a:cxn>
                  <a:cxn ang="0">
                    <a:pos x="616" y="4"/>
                  </a:cxn>
                  <a:cxn ang="0">
                    <a:pos x="598" y="3"/>
                  </a:cxn>
                </a:cxnLst>
                <a:rect l="0" t="0" r="r" b="b"/>
                <a:pathLst>
                  <a:path w="725" h="254">
                    <a:moveTo>
                      <a:pt x="598" y="3"/>
                    </a:moveTo>
                    <a:lnTo>
                      <a:pt x="592" y="23"/>
                    </a:lnTo>
                    <a:lnTo>
                      <a:pt x="587" y="42"/>
                    </a:lnTo>
                    <a:lnTo>
                      <a:pt x="582" y="62"/>
                    </a:lnTo>
                    <a:lnTo>
                      <a:pt x="578" y="82"/>
                    </a:lnTo>
                    <a:lnTo>
                      <a:pt x="574" y="101"/>
                    </a:lnTo>
                    <a:lnTo>
                      <a:pt x="580" y="116"/>
                    </a:lnTo>
                    <a:lnTo>
                      <a:pt x="589" y="115"/>
                    </a:lnTo>
                    <a:lnTo>
                      <a:pt x="712" y="115"/>
                    </a:lnTo>
                    <a:lnTo>
                      <a:pt x="711" y="113"/>
                    </a:lnTo>
                    <a:lnTo>
                      <a:pt x="697" y="98"/>
                    </a:lnTo>
                    <a:lnTo>
                      <a:pt x="678" y="88"/>
                    </a:lnTo>
                    <a:lnTo>
                      <a:pt x="658" y="82"/>
                    </a:lnTo>
                    <a:lnTo>
                      <a:pt x="648" y="81"/>
                    </a:lnTo>
                    <a:lnTo>
                      <a:pt x="605" y="81"/>
                    </a:lnTo>
                    <a:lnTo>
                      <a:pt x="612" y="49"/>
                    </a:lnTo>
                    <a:lnTo>
                      <a:pt x="722" y="49"/>
                    </a:lnTo>
                    <a:lnTo>
                      <a:pt x="722" y="6"/>
                    </a:lnTo>
                    <a:lnTo>
                      <a:pt x="662" y="6"/>
                    </a:lnTo>
                    <a:lnTo>
                      <a:pt x="638" y="5"/>
                    </a:lnTo>
                    <a:lnTo>
                      <a:pt x="616" y="4"/>
                    </a:lnTo>
                    <a:lnTo>
                      <a:pt x="598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" name="Freeform 45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621" y="79"/>
                  </a:cxn>
                  <a:cxn ang="0">
                    <a:pos x="605" y="81"/>
                  </a:cxn>
                  <a:cxn ang="0">
                    <a:pos x="648" y="81"/>
                  </a:cxn>
                  <a:cxn ang="0">
                    <a:pos x="636" y="80"/>
                  </a:cxn>
                  <a:cxn ang="0">
                    <a:pos x="621" y="79"/>
                  </a:cxn>
                </a:cxnLst>
                <a:rect l="0" t="0" r="r" b="b"/>
                <a:pathLst>
                  <a:path w="725" h="254">
                    <a:moveTo>
                      <a:pt x="621" y="79"/>
                    </a:moveTo>
                    <a:lnTo>
                      <a:pt x="605" y="81"/>
                    </a:lnTo>
                    <a:lnTo>
                      <a:pt x="648" y="81"/>
                    </a:lnTo>
                    <a:lnTo>
                      <a:pt x="636" y="80"/>
                    </a:lnTo>
                    <a:lnTo>
                      <a:pt x="621" y="7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" name="Freeform 46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722" y="49"/>
                  </a:cxn>
                  <a:cxn ang="0">
                    <a:pos x="713" y="49"/>
                  </a:cxn>
                  <a:cxn ang="0">
                    <a:pos x="716" y="52"/>
                  </a:cxn>
                  <a:cxn ang="0">
                    <a:pos x="716" y="58"/>
                  </a:cxn>
                  <a:cxn ang="0">
                    <a:pos x="722" y="58"/>
                  </a:cxn>
                  <a:cxn ang="0">
                    <a:pos x="722" y="49"/>
                  </a:cxn>
                </a:cxnLst>
                <a:rect l="0" t="0" r="r" b="b"/>
                <a:pathLst>
                  <a:path w="725" h="254">
                    <a:moveTo>
                      <a:pt x="722" y="49"/>
                    </a:moveTo>
                    <a:lnTo>
                      <a:pt x="713" y="49"/>
                    </a:lnTo>
                    <a:lnTo>
                      <a:pt x="716" y="52"/>
                    </a:lnTo>
                    <a:lnTo>
                      <a:pt x="716" y="58"/>
                    </a:lnTo>
                    <a:lnTo>
                      <a:pt x="722" y="58"/>
                    </a:lnTo>
                    <a:lnTo>
                      <a:pt x="722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" name="Freeform 47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722" y="3"/>
                  </a:cxn>
                  <a:cxn ang="0">
                    <a:pos x="704" y="4"/>
                  </a:cxn>
                  <a:cxn ang="0">
                    <a:pos x="683" y="5"/>
                  </a:cxn>
                  <a:cxn ang="0">
                    <a:pos x="662" y="6"/>
                  </a:cxn>
                  <a:cxn ang="0">
                    <a:pos x="722" y="6"/>
                  </a:cxn>
                  <a:cxn ang="0">
                    <a:pos x="722" y="3"/>
                  </a:cxn>
                </a:cxnLst>
                <a:rect l="0" t="0" r="r" b="b"/>
                <a:pathLst>
                  <a:path w="725" h="254">
                    <a:moveTo>
                      <a:pt x="722" y="3"/>
                    </a:moveTo>
                    <a:lnTo>
                      <a:pt x="704" y="4"/>
                    </a:lnTo>
                    <a:lnTo>
                      <a:pt x="683" y="5"/>
                    </a:lnTo>
                    <a:lnTo>
                      <a:pt x="662" y="6"/>
                    </a:lnTo>
                    <a:lnTo>
                      <a:pt x="722" y="6"/>
                    </a:lnTo>
                    <a:lnTo>
                      <a:pt x="72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9" name="Freeform 48"/>
            <p:cNvSpPr>
              <a:spLocks/>
            </p:cNvSpPr>
            <p:nvPr/>
          </p:nvSpPr>
          <p:spPr bwMode="auto">
            <a:xfrm>
              <a:off x="8903" y="574"/>
              <a:ext cx="748" cy="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2" y="0"/>
                </a:cxn>
              </a:cxnLst>
              <a:rect l="0" t="0" r="r" b="b"/>
              <a:pathLst>
                <a:path w="743" h="20">
                  <a:moveTo>
                    <a:pt x="0" y="0"/>
                  </a:moveTo>
                  <a:lnTo>
                    <a:pt x="742" y="0"/>
                  </a:lnTo>
                </a:path>
              </a:pathLst>
            </a:custGeom>
            <a:noFill/>
            <a:ln w="44449">
              <a:solidFill>
                <a:srgbClr val="008BB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45" name="Содержимое 44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23801" y="2358058"/>
            <a:ext cx="11377264" cy="280831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5" y="6318498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793" y="2358059"/>
            <a:ext cx="3368055" cy="280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793" y="965661"/>
            <a:ext cx="1403921" cy="12961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Положение России в основных рейтингах по образования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793" y="1277939"/>
          <a:ext cx="11305256" cy="590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26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526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30832">
                <a:tc>
                  <a:txBody>
                    <a:bodyPr/>
                    <a:lstStyle/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Индекс уровня образования в странах мира (</a:t>
                      </a:r>
                      <a:r>
                        <a:rPr lang="ru-RU" sz="2100" b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lang="ru-RU" sz="2100" b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u="sng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Index</a:t>
                      </a:r>
                      <a:r>
                        <a:rPr lang="ru-RU" sz="2100" b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 </a:t>
                      </a:r>
                      <a:r>
                        <a:rPr lang="ru-RU" sz="2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— комбинированный показатель Программы развития Организации Объединённых Наций (ПРООН), рассчитываемый как индекс грамотности взрослого населения и индекс совокупной доли учащихся, получающих образование.</a:t>
                      </a:r>
                      <a:r>
                        <a:rPr lang="en-US" sz="2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Данные</a:t>
                      </a:r>
                      <a:r>
                        <a:rPr lang="ru-RU" sz="21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2015</a:t>
                      </a:r>
                      <a:r>
                        <a:rPr lang="ru-RU" sz="2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100" b="1" u="sng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Рейтинг эффективности национальных систем образования группы Пирсон</a:t>
                      </a:r>
                      <a:r>
                        <a:rPr lang="ru-RU" sz="2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(рассчитывается на основе результатов стран в исследованиях PISA, TIMSS и PIRLS. а также по ряду других параметров, таких как уровень грамотности и количество выпускников на отдельных уровнях образования).</a:t>
                      </a:r>
                    </a:p>
                    <a:p>
                      <a:r>
                        <a:rPr lang="ru-RU" sz="2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Данные 2016 года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55617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.</a:t>
                      </a:r>
                      <a:r>
                        <a:rPr lang="ru-RU" dirty="0" smtClean="0"/>
                        <a:t> Австралия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2.</a:t>
                      </a:r>
                      <a:r>
                        <a:rPr lang="ru-RU" dirty="0" smtClean="0"/>
                        <a:t> Дания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3.</a:t>
                      </a:r>
                      <a:r>
                        <a:rPr lang="ru-RU" dirty="0" smtClean="0"/>
                        <a:t> Новая Зеландия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4.</a:t>
                      </a:r>
                      <a:r>
                        <a:rPr lang="ru-RU" dirty="0" smtClean="0"/>
                        <a:t> Норвегия 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5.</a:t>
                      </a:r>
                      <a:r>
                        <a:rPr lang="ru-RU" dirty="0" smtClean="0"/>
                        <a:t> Германия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…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34.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России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 smtClean="0"/>
                        <a:t>…</a:t>
                      </a:r>
                    </a:p>
                    <a:p>
                      <a:r>
                        <a:rPr lang="en-US" dirty="0" smtClean="0"/>
                        <a:t>188.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. </a:t>
                      </a:r>
                      <a:r>
                        <a:rPr lang="ru-RU" dirty="0" smtClean="0"/>
                        <a:t>США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2.</a:t>
                      </a:r>
                      <a:r>
                        <a:rPr lang="ru-RU" dirty="0" smtClean="0"/>
                        <a:t> Швейцария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3.</a:t>
                      </a:r>
                      <a:r>
                        <a:rPr lang="ru-RU" dirty="0" smtClean="0"/>
                        <a:t>  Дания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4.</a:t>
                      </a:r>
                      <a:r>
                        <a:rPr lang="ru-RU" dirty="0" smtClean="0"/>
                        <a:t> Великобритания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5.</a:t>
                      </a:r>
                      <a:r>
                        <a:rPr lang="ru-RU" dirty="0" smtClean="0"/>
                        <a:t> Швеция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…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34.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Россия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dirty="0" smtClean="0"/>
                        <a:t>…</a:t>
                      </a:r>
                    </a:p>
                    <a:p>
                      <a:r>
                        <a:rPr lang="ru-RU" dirty="0" smtClean="0"/>
                        <a:t>50</a:t>
                      </a:r>
                      <a:r>
                        <a:rPr lang="en-US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793" y="286910"/>
            <a:ext cx="11305255" cy="77500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Интегративный показатель на основе рейтингов ОЭСР (проект)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Охват дошкольным образованием (рейтинг России – 24)</a:t>
            </a:r>
          </a:p>
          <a:p>
            <a:r>
              <a:rPr lang="ru-RU" dirty="0" smtClean="0"/>
              <a:t>Охват детей до 3 лет программами раннего развития (14)</a:t>
            </a:r>
          </a:p>
          <a:p>
            <a:r>
              <a:rPr lang="ru-RU" dirty="0" smtClean="0"/>
              <a:t>Результаты </a:t>
            </a:r>
            <a:r>
              <a:rPr lang="en-US" dirty="0" smtClean="0"/>
              <a:t> TIMSS (4 </a:t>
            </a:r>
            <a:r>
              <a:rPr lang="ru-RU" dirty="0" smtClean="0"/>
              <a:t>и 8 классы) по математике и естествознанию (</a:t>
            </a:r>
            <a:r>
              <a:rPr lang="en-US" dirty="0" smtClean="0"/>
              <a:t>4 </a:t>
            </a:r>
            <a:r>
              <a:rPr lang="ru-RU" dirty="0" smtClean="0"/>
              <a:t>класс – 7</a:t>
            </a:r>
            <a:r>
              <a:rPr lang="en-US" dirty="0" smtClean="0"/>
              <a:t>, 4</a:t>
            </a:r>
            <a:r>
              <a:rPr lang="ru-RU" dirty="0" smtClean="0"/>
              <a:t>;   8 класс – </a:t>
            </a:r>
            <a:r>
              <a:rPr lang="en-US" dirty="0" smtClean="0"/>
              <a:t>6, 7</a:t>
            </a:r>
            <a:r>
              <a:rPr lang="ru-RU" dirty="0" smtClean="0"/>
              <a:t>)</a:t>
            </a:r>
          </a:p>
          <a:p>
            <a:r>
              <a:rPr lang="ru-RU" dirty="0" smtClean="0"/>
              <a:t>Результаты </a:t>
            </a:r>
            <a:r>
              <a:rPr lang="en-US" dirty="0" smtClean="0"/>
              <a:t>PISA </a:t>
            </a:r>
            <a:r>
              <a:rPr lang="ru-RU" dirty="0" smtClean="0"/>
              <a:t>по математике</a:t>
            </a:r>
            <a:r>
              <a:rPr lang="en-US" dirty="0" smtClean="0"/>
              <a:t>,</a:t>
            </a:r>
            <a:r>
              <a:rPr lang="ru-RU" dirty="0" smtClean="0"/>
              <a:t> естествознанию и чтению (23</a:t>
            </a:r>
            <a:r>
              <a:rPr lang="en-US" dirty="0" smtClean="0"/>
              <a:t>, 32, 26)</a:t>
            </a:r>
          </a:p>
          <a:p>
            <a:r>
              <a:rPr lang="ru-RU" dirty="0" smtClean="0"/>
              <a:t>Процент успешно освоивших программы среднего общего образования (2)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Перспективные международные показатели для сравнения стран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Равенство доступа </a:t>
            </a:r>
          </a:p>
          <a:p>
            <a:r>
              <a:rPr lang="ru-RU" dirty="0" err="1" smtClean="0"/>
              <a:t>Резильентность</a:t>
            </a:r>
            <a:endParaRPr lang="ru-RU" dirty="0" smtClean="0"/>
          </a:p>
          <a:p>
            <a:r>
              <a:rPr lang="ru-RU" dirty="0" err="1" smtClean="0"/>
              <a:t>Инклюзивность</a:t>
            </a:r>
            <a:endParaRPr lang="ru-RU" dirty="0" smtClean="0"/>
          </a:p>
          <a:p>
            <a:r>
              <a:rPr lang="ru-RU" dirty="0" smtClean="0"/>
              <a:t>Сегрегация</a:t>
            </a:r>
          </a:p>
          <a:p>
            <a:r>
              <a:rPr lang="ru-RU" dirty="0" smtClean="0"/>
              <a:t>Решение проблем в сотрудничестве</a:t>
            </a:r>
          </a:p>
          <a:p>
            <a:r>
              <a:rPr lang="ru-RU" dirty="0" smtClean="0"/>
              <a:t>Глобальные компетенции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72009"/>
            <a:ext cx="10746981" cy="98990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3200" dirty="0" smtClean="0"/>
              <a:t>Приоритетное направление в обеспечении конкурентоспособности российского образования – </a:t>
            </a:r>
            <a:br>
              <a:rPr lang="ru-RU" sz="3200" dirty="0" smtClean="0"/>
            </a:br>
            <a:r>
              <a:rPr lang="ru-RU" sz="3200" dirty="0" smtClean="0"/>
              <a:t>повышение эффективности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785" y="1133922"/>
            <a:ext cx="11521279" cy="5832647"/>
          </a:xfrm>
        </p:spPr>
        <p:txBody>
          <a:bodyPr>
            <a:normAutofit fontScale="47500" lnSpcReduction="20000"/>
          </a:bodyPr>
          <a:lstStyle/>
          <a:p>
            <a:r>
              <a:rPr lang="ru-RU" sz="4600" dirty="0" smtClean="0"/>
              <a:t>Более половины выпускников основной школы имеют только базовый уровень образования, т.е. они могут использовать приобретенные в школе знания в простых знакомых ситуациях, а около пятой части выпускников основной школы не достигают порогового уровня сформированности функциональной грамотности в соответствии с международными требованиями. К продолжению образования хорошо готовы не более 30% российских выпускников школы, а высокий уровень способности решать сложные задачи демонстрируют в среднем около 5% учащихся.</a:t>
            </a:r>
          </a:p>
          <a:p>
            <a:endParaRPr lang="ru-RU" sz="4600" dirty="0" smtClean="0"/>
          </a:p>
          <a:p>
            <a:r>
              <a:rPr lang="ru-RU" sz="4600" dirty="0" smtClean="0"/>
              <a:t>По качеству общего образования российская школа уступает десяти странам-лидерам по качеству образования как по числу выпускников основной школы, демонстрирующих самые высокие результаты (в этих странах в среднем таких учащихся не менее 11%), так и по числу хорошо подготовленных учащихся к продолжению образования (в этих странах в среднем таких учащихся около 40%).</a:t>
            </a:r>
          </a:p>
          <a:p>
            <a:endParaRPr lang="ru-RU" sz="4600" dirty="0" smtClean="0"/>
          </a:p>
          <a:p>
            <a:r>
              <a:rPr lang="ru-RU" sz="4600" dirty="0" smtClean="0"/>
              <a:t>Российская система образования, несмотря на возросшие инвестиции, всё ещё ориентирована на затратную педагогику. По данным исследования </a:t>
            </a:r>
            <a:r>
              <a:rPr lang="en-US" sz="4600" dirty="0" smtClean="0"/>
              <a:t>PISA</a:t>
            </a:r>
            <a:r>
              <a:rPr lang="ru-RU" sz="4600" dirty="0" smtClean="0"/>
              <a:t>-2015, российские учащиеся тратят на обучение после школы значительно больше времени, чем их сверстники из стран ОЭСР при меньших затратах на учебные занятия в школе. Российские учащиеся перегружены домашними заданиями, а значительная доля учебного процесса направлена на реализацию административных или контрольных функций.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179785" y="46436"/>
            <a:ext cx="11521280" cy="43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23" tIns="54411" rIns="108823" bIns="54411"/>
          <a:lstStyle/>
          <a:p>
            <a:pPr marL="408085" indent="-408085" algn="ctr">
              <a:lnSpc>
                <a:spcPct val="90000"/>
              </a:lnSpc>
              <a:spcBef>
                <a:spcPct val="20000"/>
              </a:spcBef>
            </a:pPr>
            <a:r>
              <a:rPr lang="ru-RU" sz="3600" b="1" dirty="0" smtClean="0">
                <a:solidFill>
                  <a:srgbClr val="FF0000"/>
                </a:solidFill>
              </a:rPr>
              <a:t>Направления совершенствования общего образования - </a:t>
            </a:r>
          </a:p>
          <a:p>
            <a:pPr marL="408085" indent="-408085" algn="ctr">
              <a:lnSpc>
                <a:spcPct val="90000"/>
              </a:lnSpc>
              <a:spcBef>
                <a:spcPct val="20000"/>
              </a:spcBef>
            </a:pP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323801" y="799711"/>
            <a:ext cx="11233248" cy="65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823" tIns="54411" rIns="108823" bIns="54411">
            <a:spAutoFit/>
          </a:bodyPr>
          <a:lstStyle/>
          <a:p>
            <a:pPr marL="989013" indent="-446088">
              <a:buFontTx/>
              <a:buAutoNum type="arabicPeriod"/>
              <a:defRPr/>
            </a:pPr>
            <a:r>
              <a:rPr lang="ru-RU" sz="3200" dirty="0" smtClean="0"/>
              <a:t>Усиление внимания к формированию функциональной грамотности</a:t>
            </a:r>
          </a:p>
          <a:p>
            <a:pPr marL="989013" indent="-446088">
              <a:buFontTx/>
              <a:buAutoNum type="arabicPeriod"/>
              <a:defRPr/>
            </a:pPr>
            <a:r>
              <a:rPr lang="ru-RU" sz="3200" dirty="0" smtClean="0"/>
              <a:t>Повышение уровня познавательной самостоятельности учащихся</a:t>
            </a:r>
            <a:endParaRPr lang="ru-RU" sz="32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989013" indent="-446088">
              <a:buNone/>
              <a:defRPr/>
            </a:pPr>
            <a:r>
              <a:rPr lang="ru-RU" sz="3200" dirty="0" smtClean="0"/>
              <a:t>3. Формирование </a:t>
            </a:r>
            <a:r>
              <a:rPr lang="ru-RU" sz="3200" dirty="0" err="1" smtClean="0"/>
              <a:t>метапредметных</a:t>
            </a:r>
            <a:r>
              <a:rPr lang="ru-RU" sz="3200" dirty="0" smtClean="0"/>
              <a:t> результатов </a:t>
            </a:r>
          </a:p>
          <a:p>
            <a:pPr marL="989013" indent="-446088">
              <a:buNone/>
              <a:defRPr/>
            </a:pPr>
            <a:r>
              <a:rPr lang="ru-RU" sz="3200" dirty="0" smtClean="0"/>
              <a:t>4</a:t>
            </a:r>
            <a:r>
              <a:rPr lang="en-US" sz="3200" dirty="0" smtClean="0"/>
              <a:t>. </a:t>
            </a:r>
            <a:r>
              <a:rPr lang="ru-RU" sz="3200" dirty="0" smtClean="0"/>
              <a:t>Повышение интереса учащихся к изучению математики и естественнонаучных предметов</a:t>
            </a:r>
            <a:endParaRPr lang="ru-RU" sz="32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989013" indent="-446088">
              <a:defRPr/>
            </a:pPr>
            <a:r>
              <a:rPr lang="en-US" sz="3200" dirty="0" smtClean="0"/>
              <a:t>5</a:t>
            </a:r>
            <a:r>
              <a:rPr lang="ru-RU" sz="3200" dirty="0" smtClean="0"/>
              <a:t>. Повышение эффективности работы с одаренными и успешными учащимися</a:t>
            </a:r>
          </a:p>
          <a:p>
            <a:pPr marL="989013" indent="-446088">
              <a:defRPr/>
            </a:pPr>
            <a:r>
              <a:rPr lang="en-US" sz="3200" dirty="0" smtClean="0"/>
              <a:t>6</a:t>
            </a:r>
            <a:r>
              <a:rPr lang="ru-RU" sz="3200" dirty="0" smtClean="0"/>
              <a:t>. Повышение эффективности инвестиций в образование</a:t>
            </a:r>
          </a:p>
          <a:p>
            <a:pPr marL="989013" indent="-446088">
              <a:defRPr/>
            </a:pPr>
            <a:r>
              <a:rPr lang="en-US" sz="3200" dirty="0" smtClean="0"/>
              <a:t>7</a:t>
            </a:r>
            <a:r>
              <a:rPr lang="ru-RU" sz="3200" dirty="0" smtClean="0"/>
              <a:t>. Улучшение образовательной среды в школе</a:t>
            </a:r>
          </a:p>
          <a:p>
            <a:pPr marL="989013" indent="-446088">
              <a:defRPr/>
            </a:pPr>
            <a:r>
              <a:rPr lang="ru-RU" sz="3200" dirty="0" smtClean="0">
                <a:solidFill>
                  <a:srgbClr val="002060"/>
                </a:solidFill>
              </a:rPr>
              <a:t>8</a:t>
            </a:r>
            <a:r>
              <a:rPr lang="en-US" sz="3200" dirty="0" smtClean="0">
                <a:solidFill>
                  <a:srgbClr val="002060"/>
                </a:solidFill>
              </a:rPr>
              <a:t>. </a:t>
            </a:r>
            <a:r>
              <a:rPr lang="ru-RU" sz="3200" dirty="0" smtClean="0">
                <a:solidFill>
                  <a:srgbClr val="002060"/>
                </a:solidFill>
              </a:rPr>
              <a:t>Обеспечение преемственности начального и основного общего образования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8445D5-3483-457F-B165-2B0E40511FF5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3" y="502933"/>
            <a:ext cx="10692765" cy="1351069"/>
          </a:xfrm>
        </p:spPr>
        <p:txBody>
          <a:bodyPr>
            <a:normAutofit/>
          </a:bodyPr>
          <a:lstStyle/>
          <a:p>
            <a:r>
              <a:rPr lang="ru-RU" dirty="0" smtClean="0"/>
              <a:t>1. Усиление внимания к формированию функциональной грамотности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4044" y="1950373"/>
            <a:ext cx="10692765" cy="4728165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/>
              <a:t>Около пятой части выпускников основной школы не достигают порогового уровня функциональной грамотности  (по каждой области - математической</a:t>
            </a:r>
            <a:r>
              <a:rPr lang="en-US" i="1" dirty="0" smtClean="0"/>
              <a:t>,</a:t>
            </a:r>
            <a:r>
              <a:rPr lang="ru-RU" i="1" dirty="0" smtClean="0"/>
              <a:t> естественнонаучной и читательской) и около трети учащихся хотя бы по одной из областей</a:t>
            </a:r>
            <a:r>
              <a:rPr lang="en-US" i="1" dirty="0" smtClean="0"/>
              <a:t>.</a:t>
            </a:r>
            <a:r>
              <a:rPr lang="ru-RU" i="1" dirty="0" smtClean="0"/>
              <a:t> </a:t>
            </a:r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r>
              <a:rPr lang="ru-RU" sz="2800" dirty="0" smtClean="0"/>
              <a:t>по результатам исследования  </a:t>
            </a:r>
            <a:r>
              <a:rPr lang="en-US" sz="2800" dirty="0" smtClean="0"/>
              <a:t>PISA - 2015</a:t>
            </a:r>
            <a:endParaRPr lang="ru-RU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0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72873" y="0"/>
            <a:ext cx="1753598" cy="54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Функциональная грамотность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4044" y="1061915"/>
            <a:ext cx="10692765" cy="5337944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А.А. Леонтьев</a:t>
            </a:r>
            <a:r>
              <a:rPr lang="ru-RU" sz="2000" i="1" dirty="0" smtClean="0"/>
              <a:t>: </a:t>
            </a:r>
            <a:r>
              <a:rPr lang="ru-RU" sz="2000" dirty="0" smtClean="0"/>
              <a:t>«Функционально грамотный человек – это человек, который способен использовать все постоянно приобретаемые в течение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отношений» </a:t>
            </a:r>
          </a:p>
          <a:p>
            <a:r>
              <a:rPr lang="ru-RU" sz="2000" dirty="0" smtClean="0"/>
              <a:t>В описание современных результатов образования  «навыки 21 века», «ключевые компетенции», «метрики обучения», индикаторы ЮНЕСКО (устойчивого развития и глобальных гражданских компетенций)  входят элементы функциональной грамотности</a:t>
            </a:r>
            <a:r>
              <a:rPr lang="en-US" sz="2000" dirty="0" smtClean="0"/>
              <a:t>.</a:t>
            </a:r>
          </a:p>
          <a:p>
            <a:r>
              <a:rPr lang="ru-RU" sz="2000" dirty="0" smtClean="0"/>
              <a:t>Они отличаются как по структуре, так и по подходам к описанию, но их объединяет главное положение: функциональная грамотность - это </a:t>
            </a:r>
            <a:r>
              <a:rPr lang="ru-RU" sz="2000" b="1" dirty="0" smtClean="0"/>
              <a:t>способность использовать</a:t>
            </a:r>
            <a:r>
              <a:rPr lang="ru-RU" sz="2000" dirty="0" smtClean="0"/>
              <a:t> приобретенные знания, умения, компетенции, ценности, стратегии поведения </a:t>
            </a:r>
            <a:r>
              <a:rPr lang="ru-RU" sz="2000" b="1" dirty="0" smtClean="0"/>
              <a:t>для решения жизненных задач</a:t>
            </a:r>
            <a:r>
              <a:rPr lang="ru-RU" sz="2000" dirty="0" smtClean="0"/>
              <a:t> (не учебных) </a:t>
            </a:r>
            <a:r>
              <a:rPr lang="ru-RU" sz="2000" b="1" dirty="0" smtClean="0"/>
              <a:t>в различных ситуациях. </a:t>
            </a:r>
            <a:endParaRPr lang="en-US" sz="2000" b="1" dirty="0" smtClean="0"/>
          </a:p>
          <a:p>
            <a:r>
              <a:rPr lang="ru-RU" sz="2000" dirty="0" smtClean="0"/>
              <a:t>Данное определение позволяет выделить существенные отличия функциональной грамотности от таких понятий как минимальная компетентность, овладение базовыми умениями или навыками. Функциональная грамотность проявляется НЕ в воспроизведении освоенных знаний, умений или навыков, а в их применении во вне учебных ситуациях.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2124001" y="3582195"/>
            <a:ext cx="3384376" cy="1728191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9525">
            <a:noFill/>
            <a:miter lim="800000"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3800" dirty="0" smtClean="0"/>
              <a:t>Уровни функциональной </a:t>
            </a:r>
            <a:br>
              <a:rPr lang="ru-RU" sz="3800" dirty="0" smtClean="0"/>
            </a:br>
            <a:r>
              <a:rPr lang="ru-RU" sz="3800" dirty="0" smtClean="0"/>
              <a:t>грамотности в исследовании </a:t>
            </a:r>
            <a:r>
              <a:rPr lang="en-US" sz="3800" dirty="0" smtClean="0"/>
              <a:t>PISA</a:t>
            </a:r>
            <a:endParaRPr lang="ru-RU" sz="3800" dirty="0"/>
          </a:p>
        </p:txBody>
      </p:sp>
      <p:sp>
        <p:nvSpPr>
          <p:cNvPr id="14339" name="Text Box 366"/>
          <p:cNvSpPr txBox="1">
            <a:spLocks noChangeArrowheads="1"/>
          </p:cNvSpPr>
          <p:nvPr/>
        </p:nvSpPr>
        <p:spPr bwMode="auto">
          <a:xfrm>
            <a:off x="5659905" y="2454467"/>
            <a:ext cx="6220945" cy="827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23" tIns="54411" rIns="108823" bIns="54411"/>
          <a:lstStyle/>
          <a:p>
            <a:pPr>
              <a:spcAft>
                <a:spcPts val="1190"/>
              </a:spcAft>
            </a:pPr>
            <a:r>
              <a:rPr lang="ru-RU" dirty="0"/>
              <a:t>Самостоятельно мыслящие и способные функционировать в сложных условиях</a:t>
            </a:r>
          </a:p>
        </p:txBody>
      </p:sp>
      <p:sp>
        <p:nvSpPr>
          <p:cNvPr id="14340" name="Text Box 367"/>
          <p:cNvSpPr txBox="1">
            <a:spLocks noChangeArrowheads="1"/>
          </p:cNvSpPr>
          <p:nvPr/>
        </p:nvSpPr>
        <p:spPr bwMode="auto">
          <a:xfrm>
            <a:off x="5659905" y="3507566"/>
            <a:ext cx="6220945" cy="90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23" tIns="54411" rIns="108823" bIns="54411"/>
          <a:lstStyle/>
          <a:p>
            <a:pPr>
              <a:spcAft>
                <a:spcPts val="1190"/>
              </a:spcAft>
            </a:pPr>
            <a:r>
              <a:rPr lang="ru-RU" i="1" dirty="0"/>
              <a:t>4 уровень</a:t>
            </a:r>
            <a:r>
              <a:rPr lang="ru-RU" dirty="0"/>
              <a:t> – проявляется способность использовать имеющиеся знания и умения для получения новой информации</a:t>
            </a:r>
          </a:p>
        </p:txBody>
      </p:sp>
      <p:sp>
        <p:nvSpPr>
          <p:cNvPr id="14341" name="Text Box 368"/>
          <p:cNvSpPr txBox="1">
            <a:spLocks noChangeArrowheads="1"/>
          </p:cNvSpPr>
          <p:nvPr/>
        </p:nvSpPr>
        <p:spPr bwMode="auto">
          <a:xfrm>
            <a:off x="5659905" y="5011755"/>
            <a:ext cx="6220945" cy="1578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23" tIns="54411" rIns="108823" bIns="54411"/>
          <a:lstStyle/>
          <a:p>
            <a:pPr>
              <a:spcAft>
                <a:spcPts val="1190"/>
              </a:spcAft>
            </a:pPr>
            <a:r>
              <a:rPr lang="ru-RU" i="1" dirty="0"/>
              <a:t>2 уровень</a:t>
            </a:r>
            <a:r>
              <a:rPr lang="ru-RU" dirty="0"/>
              <a:t> – пороговый, при достижении которого учащиеся начинают демонстрировать применение знаний и умений в простейших не учебных ситуациях</a:t>
            </a:r>
          </a:p>
        </p:txBody>
      </p:sp>
      <p:sp>
        <p:nvSpPr>
          <p:cNvPr id="14342" name="Правая фигурная скобка 368"/>
          <p:cNvSpPr>
            <a:spLocks/>
          </p:cNvSpPr>
          <p:nvPr/>
        </p:nvSpPr>
        <p:spPr bwMode="auto">
          <a:xfrm>
            <a:off x="5379385" y="2078005"/>
            <a:ext cx="280520" cy="1429561"/>
          </a:xfrm>
          <a:prstGeom prst="rightBrace">
            <a:avLst>
              <a:gd name="adj1" fmla="val 68341"/>
              <a:gd name="adj2" fmla="val 50000"/>
            </a:avLst>
          </a:prstGeom>
          <a:noFill/>
          <a:ln w="38100" algn="ctr">
            <a:solidFill>
              <a:schemeClr val="accent2"/>
            </a:solidFill>
            <a:round/>
            <a:headEnd/>
            <a:tailEnd/>
          </a:ln>
        </p:spPr>
        <p:txBody>
          <a:bodyPr lIns="108823" tIns="54411" rIns="108823" bIns="54411"/>
          <a:lstStyle/>
          <a:p>
            <a:endParaRPr lang="ru-RU"/>
          </a:p>
        </p:txBody>
      </p:sp>
      <p:pic>
        <p:nvPicPr>
          <p:cNvPr id="14343" name="Picture 3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0563" y="1325081"/>
            <a:ext cx="3648823" cy="519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PISA_WebBanner6-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9900865" y="125810"/>
            <a:ext cx="1753598" cy="54000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Прямая соединительная линия 19"/>
          <p:cNvCxnSpPr/>
          <p:nvPr/>
        </p:nvCxnSpPr>
        <p:spPr>
          <a:xfrm flipH="1">
            <a:off x="2196009" y="4446290"/>
            <a:ext cx="3103543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"/>
          <p:cNvSpPr txBox="1"/>
          <p:nvPr/>
        </p:nvSpPr>
        <p:spPr>
          <a:xfrm>
            <a:off x="287562" y="4230266"/>
            <a:ext cx="1836439" cy="86409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050" b="0" i="0" kern="0" baseline="0" dirty="0">
                <a:latin typeface="Arial" pitchFamily="34" charset="0"/>
                <a:cs typeface="Arial" pitchFamily="34" charset="0"/>
              </a:rPr>
              <a:t>Среднее значение </a:t>
            </a:r>
            <a:r>
              <a:rPr lang="ru-RU" sz="1050" b="0" i="0" kern="0" baseline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050" b="0" i="0" kern="0" baseline="0" dirty="0" smtClean="0">
                <a:latin typeface="Arial" pitchFamily="34" charset="0"/>
                <a:cs typeface="Arial" pitchFamily="34" charset="0"/>
              </a:rPr>
            </a:br>
            <a:r>
              <a:rPr lang="ru-RU" sz="1050" b="0" i="0" kern="0" baseline="0" dirty="0" smtClean="0">
                <a:latin typeface="Arial" pitchFamily="34" charset="0"/>
                <a:cs typeface="Arial" pitchFamily="34" charset="0"/>
              </a:rPr>
              <a:t>международной </a:t>
            </a:r>
            <a:r>
              <a:rPr lang="ru-RU" sz="1050" b="0" i="0" kern="0" baseline="0" dirty="0">
                <a:latin typeface="Arial" pitchFamily="34" charset="0"/>
                <a:cs typeface="Arial" pitchFamily="34" charset="0"/>
              </a:rPr>
              <a:t>шкалы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5076329" y="4302274"/>
            <a:ext cx="576064" cy="57606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i="0" kern="0" baseline="0" dirty="0" smtClean="0">
                <a:latin typeface="Arial" pitchFamily="34" charset="0"/>
                <a:cs typeface="Arial" pitchFamily="34" charset="0"/>
              </a:rPr>
              <a:t>500</a:t>
            </a:r>
            <a:endParaRPr lang="ru-RU" sz="1200" b="1" i="0" kern="0" baseline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5076329" y="5310386"/>
            <a:ext cx="576064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i="0" kern="0" baseline="0" dirty="0" smtClean="0">
                <a:latin typeface="Arial" pitchFamily="34" charset="0"/>
                <a:cs typeface="Arial" pitchFamily="34" charset="0"/>
              </a:rPr>
              <a:t>400</a:t>
            </a:r>
            <a:endParaRPr lang="ru-RU" sz="1200" b="1" i="0" kern="0" baseline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5076329" y="3510186"/>
            <a:ext cx="576064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b="1" i="0" kern="0" baseline="0" dirty="0" smtClean="0">
                <a:latin typeface="Arial" pitchFamily="34" charset="0"/>
                <a:cs typeface="Arial" pitchFamily="34" charset="0"/>
              </a:rPr>
              <a:t>600</a:t>
            </a:r>
            <a:endParaRPr lang="ru-RU" sz="1200" b="1" i="0" kern="0" baseline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6910"/>
            <a:ext cx="11701065" cy="77500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Распределение российских учащихся</a:t>
            </a:r>
            <a:br>
              <a:rPr lang="ru-RU" dirty="0" smtClean="0"/>
            </a:br>
            <a:r>
              <a:rPr lang="ru-RU" dirty="0" smtClean="0"/>
              <a:t> 15-летнего возраста по уровням</a:t>
            </a:r>
            <a:br>
              <a:rPr lang="ru-RU" dirty="0" smtClean="0"/>
            </a:br>
            <a:r>
              <a:rPr lang="ru-RU" dirty="0" smtClean="0"/>
              <a:t>функциональной грамотности (2015 год)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33" y="1421954"/>
            <a:ext cx="10369151" cy="5328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3" y="358917"/>
            <a:ext cx="10692765" cy="77500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Распределение российских учащихся</a:t>
            </a:r>
            <a:br>
              <a:rPr lang="ru-RU" dirty="0" smtClean="0"/>
            </a:br>
            <a:r>
              <a:rPr lang="ru-RU" dirty="0" smtClean="0"/>
              <a:t> 15-летнего возраста по уровням</a:t>
            </a:r>
            <a:br>
              <a:rPr lang="ru-RU" dirty="0" smtClean="0"/>
            </a:br>
            <a:r>
              <a:rPr lang="ru-RU" dirty="0" smtClean="0"/>
              <a:t>функциональной грамотности</a:t>
            </a:r>
            <a:r>
              <a:rPr lang="en-US" dirty="0" smtClean="0"/>
              <a:t> (2000 – 2015 </a:t>
            </a:r>
            <a:r>
              <a:rPr lang="ru-RU" dirty="0" smtClean="0"/>
              <a:t>годы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65970"/>
            <a:ext cx="11880850" cy="524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PISA_WebBanner6-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9947467" y="161906"/>
            <a:ext cx="1753598" cy="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3" y="430925"/>
            <a:ext cx="10692765" cy="775005"/>
          </a:xfrm>
        </p:spPr>
        <p:txBody>
          <a:bodyPr>
            <a:noAutofit/>
          </a:bodyPr>
          <a:lstStyle/>
          <a:p>
            <a:r>
              <a:rPr lang="ru-RU" sz="3600" dirty="0" smtClean="0"/>
              <a:t>Результаты российских 15-летних </a:t>
            </a:r>
            <a:br>
              <a:rPr lang="ru-RU" sz="3600" dirty="0" smtClean="0"/>
            </a:br>
            <a:r>
              <a:rPr lang="ru-RU" sz="3600" dirty="0" smtClean="0"/>
              <a:t>учащихся по функциональной грамотности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4043" y="1671693"/>
            <a:ext cx="10692765" cy="470341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47467" y="161906"/>
            <a:ext cx="1753598" cy="540000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641" y="2646090"/>
            <a:ext cx="3816424" cy="3384376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785" y="2646090"/>
            <a:ext cx="3600400" cy="338437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852193" y="2646090"/>
            <a:ext cx="3960440" cy="338437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4016"/>
            <a:ext cx="11701065" cy="845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исследований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ru-RU" dirty="0" err="1" smtClean="0"/>
              <a:t>Тюменевой</a:t>
            </a:r>
            <a:r>
              <a:rPr lang="ru-RU" dirty="0" smtClean="0"/>
              <a:t> Ю</a:t>
            </a:r>
            <a:r>
              <a:rPr lang="en-US" dirty="0" smtClean="0"/>
              <a:t>.</a:t>
            </a:r>
            <a:r>
              <a:rPr lang="ru-RU" dirty="0" smtClean="0"/>
              <a:t>А</a:t>
            </a:r>
            <a:r>
              <a:rPr lang="en-US" dirty="0" smtClean="0"/>
              <a:t>.</a:t>
            </a:r>
            <a:r>
              <a:rPr lang="ru-RU" dirty="0" smtClean="0"/>
              <a:t> и Лариной Г</a:t>
            </a:r>
            <a:r>
              <a:rPr lang="en-US" dirty="0" smtClean="0"/>
              <a:t>.</a:t>
            </a:r>
            <a:r>
              <a:rPr lang="ru-RU" dirty="0" smtClean="0"/>
              <a:t>С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02" y="1205930"/>
            <a:ext cx="11305256" cy="576063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u="sng" dirty="0" smtClean="0"/>
              <a:t>Исследовательский вопрос</a:t>
            </a:r>
            <a:r>
              <a:rPr lang="ru-RU" sz="2400" dirty="0" smtClean="0"/>
              <a:t>: Как различается процесс решения задач на моделирование при решении </a:t>
            </a:r>
            <a:r>
              <a:rPr lang="ru-RU" sz="2400" u="sng" dirty="0" smtClean="0"/>
              <a:t>типичной</a:t>
            </a:r>
            <a:r>
              <a:rPr lang="ru-RU" sz="2400" dirty="0" smtClean="0"/>
              <a:t> и аналогичной, но </a:t>
            </a:r>
            <a:r>
              <a:rPr lang="ru-RU" sz="2400" u="sng" dirty="0" smtClean="0"/>
              <a:t>нетипичной</a:t>
            </a:r>
            <a:r>
              <a:rPr lang="ru-RU" sz="2400" dirty="0" smtClean="0"/>
              <a:t>, задачи?</a:t>
            </a:r>
          </a:p>
          <a:p>
            <a:pPr>
              <a:buNone/>
            </a:pPr>
            <a:r>
              <a:rPr lang="ru-RU" sz="2400" u="sng" dirty="0" smtClean="0"/>
              <a:t>Результаты:</a:t>
            </a:r>
          </a:p>
          <a:p>
            <a:r>
              <a:rPr lang="ru-RU" sz="2400" dirty="0" smtClean="0"/>
              <a:t> Типичность задачи стала определяющим фактором для:</a:t>
            </a:r>
          </a:p>
          <a:p>
            <a:pPr marL="542925" indent="-98425"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</a:rPr>
              <a:t>  Выбора способа решения</a:t>
            </a:r>
          </a:p>
          <a:p>
            <a:pPr marL="542925" indent="-98425"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</a:rPr>
              <a:t>  Эффективности способа решения</a:t>
            </a:r>
          </a:p>
          <a:p>
            <a:pPr marL="542925" indent="-98425"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</a:rPr>
              <a:t>  Прохождения этапов моделирования</a:t>
            </a:r>
            <a:endParaRPr lang="ru-RU" sz="2400" dirty="0" smtClean="0"/>
          </a:p>
          <a:p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Задания </a:t>
            </a:r>
            <a:r>
              <a:rPr lang="en-US" sz="2400" dirty="0" smtClean="0">
                <a:solidFill>
                  <a:srgbClr val="002060"/>
                </a:solidFill>
              </a:rPr>
              <a:t>PISA</a:t>
            </a:r>
            <a:r>
              <a:rPr lang="ru-RU" sz="2400" dirty="0" smtClean="0">
                <a:solidFill>
                  <a:srgbClr val="002060"/>
                </a:solidFill>
              </a:rPr>
              <a:t> – нетипичны, т.е. их сложно </a:t>
            </a:r>
            <a:r>
              <a:rPr lang="ru-RU" sz="2400" dirty="0" err="1" smtClean="0">
                <a:solidFill>
                  <a:srgbClr val="002060"/>
                </a:solidFill>
              </a:rPr>
              <a:t>категоризовать</a:t>
            </a:r>
            <a:r>
              <a:rPr lang="ru-RU" sz="2400" dirty="0" smtClean="0">
                <a:solidFill>
                  <a:srgbClr val="002060"/>
                </a:solidFill>
              </a:rPr>
              <a:t> и </a:t>
            </a:r>
            <a:r>
              <a:rPr lang="ru-RU" sz="2400" dirty="0" smtClean="0">
                <a:solidFill>
                  <a:srgbClr val="000000"/>
                </a:solidFill>
              </a:rPr>
              <a:t>получить доступ к заученному алгоритму. И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это одна из причин их трудности.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Если «типичность» задачи становится основной причиной ухода от размышления, анализа, то задача, которая стала типичной, уже не выполняет свою развивающую функцию.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Сейчас появился новый тип задач, т.н. «реальная математика», и он также представлен «типами». Следовательно…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 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718957"/>
            <a:ext cx="10692765" cy="77500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2. Повышение уровня познавательной самостоятельности учащихся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000" dirty="0" smtClean="0"/>
              <a:t/>
            </a:r>
            <a:br>
              <a:rPr lang="ru-RU" sz="4000" dirty="0" smtClean="0"/>
            </a:br>
            <a:endParaRPr lang="ru-RU" b="1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ru-RU" i="1" dirty="0" smtClean="0"/>
              <a:t>В профиле результатов выполнения групп заданий, отличающихся уровнем самостоятельности учащихся, наиболее высокие результаты выполнения заданий на воспроизведение знаний и решение задач по образцу и более низкие результаты на применение знаний в незнакомых или измененных ситуациях.</a:t>
            </a:r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r>
              <a:rPr lang="ru-RU" sz="2800" dirty="0" smtClean="0"/>
              <a:t>по результатам исследования  </a:t>
            </a:r>
            <a:r>
              <a:rPr lang="en-US" sz="2800" dirty="0" smtClean="0"/>
              <a:t>TIMSS – 1995-2015</a:t>
            </a:r>
            <a:endParaRPr lang="ru-RU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47467" y="161906"/>
            <a:ext cx="1753598" cy="54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97021" y="79604"/>
            <a:ext cx="11350588" cy="119406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3300" dirty="0" smtClean="0"/>
              <a:t/>
            </a:r>
            <a:br>
              <a:rPr lang="ru-RU" sz="3300" dirty="0" smtClean="0"/>
            </a:br>
            <a:r>
              <a:rPr lang="ru-RU" sz="3600" dirty="0" smtClean="0">
                <a:latin typeface="Arial Black" pitchFamily="34" charset="0"/>
              </a:rPr>
              <a:t> </a:t>
            </a:r>
            <a:r>
              <a:rPr lang="ru-RU" sz="3200" dirty="0" smtClean="0">
                <a:latin typeface="Arial Black" pitchFamily="34" charset="0"/>
              </a:rPr>
              <a:t>Профиль познавательной деятельности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 (по результатам </a:t>
            </a:r>
            <a:r>
              <a:rPr lang="en-US" sz="3200" dirty="0" smtClean="0">
                <a:latin typeface="Arial Black" pitchFamily="34" charset="0"/>
              </a:rPr>
              <a:t>TIMSS</a:t>
            </a:r>
            <a:r>
              <a:rPr lang="ru-RU" sz="3200" dirty="0" smtClean="0">
                <a:latin typeface="Arial Black" pitchFamily="34" charset="0"/>
              </a:rPr>
              <a:t> </a:t>
            </a:r>
            <a:r>
              <a:rPr lang="en-US" sz="3200" dirty="0" smtClean="0">
                <a:latin typeface="Arial Black" pitchFamily="34" charset="0"/>
              </a:rPr>
              <a:t>2011</a:t>
            </a:r>
            <a:r>
              <a:rPr lang="ru-RU" sz="3200" dirty="0" smtClean="0">
                <a:latin typeface="Arial Black" pitchFamily="34" charset="0"/>
              </a:rPr>
              <a:t>-2015)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07777" y="1492566"/>
            <a:ext cx="1728193" cy="374581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8823" tIns="54411" rIns="108823" bIns="54411"/>
          <a:lstStyle/>
          <a:p>
            <a:pPr algn="ctr">
              <a:defRPr/>
            </a:pPr>
            <a: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  <a:t>РАССУЖДЕНИЕ</a:t>
            </a:r>
            <a:r>
              <a:rPr lang="en-US" sz="1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sz="1400" dirty="0" smtClean="0">
                <a:solidFill>
                  <a:schemeClr val="bg1"/>
                </a:solidFill>
                <a:latin typeface="Comic Sans MS" pitchFamily="66" charset="0"/>
              </a:rPr>
              <a:t>REASONING</a:t>
            </a:r>
            <a: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algn="ctr">
              <a:defRPr/>
            </a:pPr>
            <a:endParaRPr lang="ru-RU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lvl="0" algn="ctr">
              <a:spcBef>
                <a:spcPct val="20000"/>
              </a:spcBef>
            </a:pPr>
            <a: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  <a:t>Анализировать</a:t>
            </a:r>
          </a:p>
          <a:p>
            <a:pPr lvl="0" algn="ctr">
              <a:spcBef>
                <a:spcPct val="20000"/>
              </a:spcBef>
            </a:pPr>
            <a: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  <a:t>Обобщать/уточнять</a:t>
            </a:r>
          </a:p>
          <a:p>
            <a:pPr lvl="0" algn="ctr">
              <a:spcBef>
                <a:spcPct val="20000"/>
              </a:spcBef>
            </a:pPr>
            <a: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  <a:t>Интегрировать/</a:t>
            </a:r>
            <a:b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  <a:t>Синтезировать</a:t>
            </a:r>
          </a:p>
          <a:p>
            <a:pPr lvl="0" algn="ctr">
              <a:spcBef>
                <a:spcPct val="20000"/>
              </a:spcBef>
            </a:pPr>
            <a: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  <a:t>Обосновывать</a:t>
            </a:r>
          </a:p>
          <a:p>
            <a:pPr lvl="0" algn="ctr">
              <a:spcBef>
                <a:spcPct val="20000"/>
              </a:spcBef>
            </a:pPr>
            <a:r>
              <a:rPr lang="ru-RU" sz="1400" dirty="0" smtClean="0">
                <a:solidFill>
                  <a:schemeClr val="bg1"/>
                </a:solidFill>
                <a:latin typeface="Comic Sans MS" pitchFamily="66" charset="0"/>
              </a:rPr>
              <a:t>Решать нестандартные задачи</a:t>
            </a:r>
          </a:p>
          <a:p>
            <a:pPr algn="ctr">
              <a:defRPr/>
            </a:pPr>
            <a:endParaRPr lang="ru-RU" sz="1900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>
              <a:defRPr/>
            </a:pPr>
            <a:endParaRPr lang="ru-RU" sz="1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649697" y="6174482"/>
            <a:ext cx="11231153" cy="720080"/>
          </a:xfrm>
        </p:spPr>
        <p:txBody>
          <a:bodyPr>
            <a:normAutofit fontScale="85000" lnSpcReduction="10000"/>
          </a:bodyPr>
          <a:lstStyle/>
          <a:p>
            <a:pPr marL="0" indent="0" algn="ctr" defTabSz="319290">
              <a:buNone/>
              <a:tabLst>
                <a:tab pos="0" algn="l"/>
              </a:tabLst>
            </a:pPr>
            <a:r>
              <a:rPr lang="ru-RU" sz="2400" i="1" dirty="0" smtClean="0"/>
              <a:t>За счет активизации учебного процесса, уменьшения доли репродуктивных домашних заданий, репродуктивного контроля подготовки учащихся, изменения итоговой аттестации.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977" y="1493962"/>
            <a:ext cx="468052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13" y="1493962"/>
            <a:ext cx="5148337" cy="38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021" y="79604"/>
            <a:ext cx="11212591" cy="1114444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Результаты учащихся некоторых стран по видам деятельности</a:t>
            </a:r>
            <a:br>
              <a:rPr lang="ru-RU" sz="3000" dirty="0" smtClean="0">
                <a:latin typeface="Arial" pitchFamily="34" charset="0"/>
                <a:cs typeface="Arial" pitchFamily="34" charset="0"/>
              </a:rPr>
            </a:br>
            <a:r>
              <a:rPr lang="ru-RU" sz="3000" dirty="0" smtClean="0">
                <a:latin typeface="Arial" pitchFamily="34" charset="0"/>
                <a:cs typeface="Arial" pitchFamily="34" charset="0"/>
              </a:rPr>
              <a:t> (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IAEP-II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, 1991 г.,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естествознание)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62405" y="1250218"/>
            <a:ext cx="709231" cy="5316563"/>
          </a:xfrm>
        </p:spPr>
        <p:txBody>
          <a:bodyPr vert="vert270">
            <a:normAutofit fontScale="85000" lnSpcReduction="10000"/>
          </a:bodyPr>
          <a:lstStyle/>
          <a:p>
            <a:pPr>
              <a:buNone/>
            </a:pPr>
            <a:r>
              <a:rPr lang="ru-RU" sz="2400" b="1" dirty="0" smtClean="0"/>
              <a:t>Отличие от среднего международного балла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1579" y="1240501"/>
            <a:ext cx="7955631" cy="54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021" y="79604"/>
            <a:ext cx="11069907" cy="8697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 smtClean="0">
                <a:latin typeface="Arial" pitchFamily="34" charset="0"/>
                <a:cs typeface="Arial" pitchFamily="34" charset="0"/>
              </a:rPr>
              <a:t>Результаты учащихся некоторых стран по видам деятельности (</a:t>
            </a:r>
            <a:r>
              <a:rPr lang="en-US" sz="3300" dirty="0" smtClean="0">
                <a:latin typeface="Arial" pitchFamily="34" charset="0"/>
                <a:cs typeface="Arial" pitchFamily="34" charset="0"/>
              </a:rPr>
              <a:t>TIMSS-2011</a:t>
            </a:r>
            <a:r>
              <a:rPr lang="ru-RU" sz="3300" dirty="0" smtClean="0">
                <a:latin typeface="Arial" pitchFamily="34" charset="0"/>
                <a:cs typeface="Arial" pitchFamily="34" charset="0"/>
              </a:rPr>
              <a:t>, 8 класс, математика)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Group 76"/>
          <p:cNvGraphicFramePr>
            <a:graphicFrameLocks/>
          </p:cNvGraphicFramePr>
          <p:nvPr/>
        </p:nvGraphicFramePr>
        <p:xfrm>
          <a:off x="420362" y="1024544"/>
          <a:ext cx="10962262" cy="6248482"/>
        </p:xfrm>
        <a:graphic>
          <a:graphicData uri="http://schemas.openxmlformats.org/drawingml/2006/table">
            <a:tbl>
              <a:tblPr/>
              <a:tblGrid>
                <a:gridCol w="2668689"/>
                <a:gridCol w="2668689"/>
                <a:gridCol w="2724125"/>
                <a:gridCol w="2900759"/>
              </a:tblGrid>
              <a:tr h="5473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Содержание по видам деятельности</a:t>
                      </a:r>
                    </a:p>
                  </a:txBody>
                  <a:tcPr marL="118809" marR="118809" marT="47763" marB="477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«ЗНАНИЕ»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KNOWING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</a:p>
                  </a:txBody>
                  <a:tcPr marL="118809" marR="118809" marT="47763" marB="477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«ПРИМЕНЕНИЕ»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APPLYING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marL="118809" marR="118809" marT="47763" marB="477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«РАССУЖДЕНИЕ»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REASONING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marL="118809" marR="118809" marT="47763" marB="4776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31826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Воспроизводить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Распознавать (идентифицировать)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Вычислять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Извлекать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Измерять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Классифицировать/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упорядочивать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Выбирать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Представлять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Моделировать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Выполнять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Решать стандартные задачи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Анализировать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Обобщать/уточнять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Интегрировать/</a:t>
                      </a:r>
                      <a:b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</a:b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Синтезировать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Обосновывать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Решать нестандартные задачи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465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Страна (средний балл)</a:t>
                      </a:r>
                    </a:p>
                  </a:txBody>
                  <a:tcPr marL="0" marR="0" marT="47763" marB="477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  <a:ea typeface="+mn-ea"/>
                        <a:cs typeface="+mn-cs"/>
                      </a:endParaRPr>
                    </a:p>
                  </a:txBody>
                  <a:tcPr marL="118809" marR="118809" marT="47763" marB="4776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itchFamily="66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3300"/>
                    </a:solidFill>
                  </a:tcPr>
                </a:tc>
              </a:tr>
              <a:tr h="382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КОРЕЯ  (613)</a:t>
                      </a:r>
                    </a:p>
                  </a:txBody>
                  <a:tcPr marL="93550" marR="9355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61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61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2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СИНГАПУР (611)</a:t>
                      </a:r>
                    </a:p>
                  </a:txBody>
                  <a:tcPr marL="93550" marR="9355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61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61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604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82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ТАЙВАНЬ (609)</a:t>
                      </a:r>
                    </a:p>
                  </a:txBody>
                  <a:tcPr marL="93550" marR="9355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11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61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609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2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ГОНКОНГ (586)</a:t>
                      </a:r>
                    </a:p>
                  </a:txBody>
                  <a:tcPr marL="93550" marR="9355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91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87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580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82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ЯПОНИЯ (570)</a:t>
                      </a:r>
                    </a:p>
                  </a:txBody>
                  <a:tcPr marL="93550" marR="9355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58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74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579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2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РОССИЯ (539)</a:t>
                      </a:r>
                    </a:p>
                  </a:txBody>
                  <a:tcPr marL="93550" marR="9355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548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538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531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43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РЕЗУЛЬТАТЫ ВЫШЕ РОССИЙСКИХ В </a:t>
                      </a:r>
                      <a:r>
                        <a:rPr kumimoji="0" lang="en-US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СТРАНАХ</a:t>
                      </a:r>
                    </a:p>
                  </a:txBody>
                  <a:tcPr marL="93550" marR="9355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43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  <a:ea typeface="+mn-ea"/>
                          <a:cs typeface="+mn-cs"/>
                        </a:rPr>
                        <a:t>РЕЗУЛЬТАТЫ НИЖЕ РОССИЙСКИХ В 36 СТРАНАХ</a:t>
                      </a:r>
                    </a:p>
                  </a:txBody>
                  <a:tcPr marL="93550" marR="9355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825" y="845890"/>
            <a:ext cx="10692765" cy="77500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3</a:t>
            </a:r>
            <a:r>
              <a:rPr lang="ru-RU" dirty="0" smtClean="0"/>
              <a:t>. Формирование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результатов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785" y="1671693"/>
            <a:ext cx="11521280" cy="47281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i="1" dirty="0" smtClean="0"/>
              <a:t>1.</a:t>
            </a:r>
            <a:r>
              <a:rPr lang="ru-RU" b="1" i="1" dirty="0" smtClean="0"/>
              <a:t> </a:t>
            </a:r>
            <a:r>
              <a:rPr lang="ru-RU" i="1" dirty="0" smtClean="0"/>
              <a:t>Наиболее проблемной областью для российских выпускников основной школы в 2015 году оказалась </a:t>
            </a:r>
            <a:r>
              <a:rPr lang="ru-RU" i="1" dirty="0" err="1" smtClean="0"/>
              <a:t>метапредметная</a:t>
            </a:r>
            <a:r>
              <a:rPr lang="ru-RU" i="1" dirty="0" smtClean="0"/>
              <a:t> область - решение проблем в сотрудничестве в ходе проектной или исследовательской деятельности в компьютерной среде, имитирующей работу в группе учащихся и моделирующей различные взаимодействия между членами группы (значительно ниже среднего международного уровня - 473 балла по шкале </a:t>
            </a:r>
            <a:r>
              <a:rPr lang="en-US" i="1" dirty="0" smtClean="0"/>
              <a:t>PISA, 31 </a:t>
            </a:r>
            <a:r>
              <a:rPr lang="ru-RU" i="1" dirty="0" smtClean="0"/>
              <a:t>место в рейтинге стран). </a:t>
            </a:r>
            <a:endParaRPr lang="en-US" i="1" dirty="0" smtClean="0"/>
          </a:p>
          <a:p>
            <a:pPr marL="0" lvl="0" indent="0" algn="just">
              <a:buNone/>
            </a:pPr>
            <a:r>
              <a:rPr lang="ru-RU" i="1" dirty="0" smtClean="0"/>
              <a:t>2. Выявлены проблемы российских 15-летних учащихся в </a:t>
            </a:r>
            <a:r>
              <a:rPr lang="ru-RU" i="1" dirty="0" err="1" smtClean="0"/>
              <a:t>сформированности</a:t>
            </a:r>
            <a:r>
              <a:rPr lang="ru-RU" i="1" dirty="0" smtClean="0"/>
              <a:t> позитивных установок в связи с групповой работой (51 место в рейтинге из 56 стран) и достаточно низкий уровень самооценки развития своих коммуникативных компетенций (54 в рейтинге из 56 стран)</a:t>
            </a:r>
          </a:p>
          <a:p>
            <a:pPr marL="0" lvl="0" indent="0" algn="just">
              <a:buNone/>
            </a:pPr>
            <a:endParaRPr lang="ru-RU" i="1" dirty="0" smtClean="0"/>
          </a:p>
          <a:p>
            <a:pPr algn="just">
              <a:buNone/>
            </a:pPr>
            <a:r>
              <a:rPr lang="ru-RU" sz="2800" dirty="0" smtClean="0"/>
              <a:t>по результатам исследования  </a:t>
            </a:r>
            <a:r>
              <a:rPr lang="en-US" sz="2800" dirty="0" smtClean="0"/>
              <a:t>PISA </a:t>
            </a:r>
            <a:r>
              <a:rPr lang="ru-RU" sz="2800" dirty="0" smtClean="0"/>
              <a:t>-</a:t>
            </a:r>
            <a:r>
              <a:rPr lang="en-US" sz="2800" dirty="0" smtClean="0"/>
              <a:t>2015</a:t>
            </a:r>
            <a:endParaRPr lang="ru-RU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47467" y="161906"/>
            <a:ext cx="1753598" cy="54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Совместное решение проблем: матрица компетенций</a:t>
            </a:r>
            <a:r>
              <a:rPr lang="en-US" dirty="0" smtClean="0"/>
              <a:t> (PISA-2015)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52387"/>
              </p:ext>
            </p:extLst>
          </p:nvPr>
        </p:nvGraphicFramePr>
        <p:xfrm>
          <a:off x="323802" y="1205930"/>
          <a:ext cx="11233246" cy="5544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6741"/>
                <a:gridCol w="3025730"/>
                <a:gridCol w="2426925"/>
                <a:gridCol w="2426925"/>
                <a:gridCol w="2426925"/>
              </a:tblGrid>
              <a:tr h="4424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Основные компетенции</a:t>
                      </a:r>
                      <a:r>
                        <a:rPr lang="ru-RU" baseline="0" dirty="0" smtClean="0"/>
                        <a:t> сотрудничества</a:t>
                      </a:r>
                      <a:endParaRPr lang="ru-RU" dirty="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448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(1)Выработка и удержание общего понимания</a:t>
                      </a:r>
                      <a:endParaRPr lang="ru-RU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(2)Принятие необходимых 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</a:rPr>
                        <a:t>мер для решения проблемы </a:t>
                      </a:r>
                      <a:endParaRPr lang="ru-RU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(3)Создание и поддержание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организации группы</a:t>
                      </a:r>
                      <a:endParaRPr lang="ru-RU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</a:tr>
              <a:tr h="889328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dirty="0" smtClean="0">
                          <a:solidFill>
                            <a:schemeClr val="bg1"/>
                          </a:solidFill>
                        </a:rPr>
                        <a:t>Основные компетенции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100" b="1" dirty="0" smtClean="0">
                          <a:solidFill>
                            <a:schemeClr val="bg1"/>
                          </a:solidFill>
                        </a:rPr>
                        <a:t> по разрешению проблем</a:t>
                      </a:r>
                      <a:endParaRPr lang="ru-RU" sz="21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(А)Исследование и понимание</a:t>
                      </a:r>
                      <a:endParaRPr lang="ru-RU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(А1)Выявление точек зрения и способностей членов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группы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(А2)Установление требуемого характера взаимодействия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и определение целей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(А3)Распределение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ролей и функций по решению проблемы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</a:tr>
              <a:tr h="10859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B)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Представление и формулирование</a:t>
                      </a:r>
                      <a:endParaRPr lang="ru-RU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Выработка общего представления и согласование взглядов на суть проблемы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(общая платформа)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Выявление и описание заданий, которые должны быть выполнены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Описание функций и способов взаимодействия (протокол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обсуждений/ правила взаимодействия)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</a:tr>
              <a:tr h="6926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(C)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Планирование и формулирование</a:t>
                      </a:r>
                      <a:endParaRPr lang="ru-RU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(C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Обсуждение с членами группы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необходимых мер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(C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Воплощение планов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(C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Следование правилам взаимодействия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</a:tr>
              <a:tr h="88932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(D)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</a:rPr>
                        <a:t>Мониторинг и рефлексия</a:t>
                      </a:r>
                      <a:endParaRPr lang="ru-RU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(D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1)Мониторинг и уточнение общего понимания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(D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2)Отслеживание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результатов каждого шага и оценка прогресса в решении проблемы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</a:rPr>
                        <a:t>(D</a:t>
                      </a:r>
                      <a:r>
                        <a:rPr lang="ru-RU" sz="1500" b="0" dirty="0" smtClean="0">
                          <a:solidFill>
                            <a:schemeClr val="tx1"/>
                          </a:solidFill>
                        </a:rPr>
                        <a:t>3)Мониторинг,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обратная связь и </a:t>
                      </a:r>
                      <a:r>
                        <a:rPr lang="ru-RU" sz="1500" b="0" baseline="0" dirty="0" err="1" smtClean="0">
                          <a:solidFill>
                            <a:schemeClr val="tx1"/>
                          </a:solidFill>
                        </a:rPr>
                        <a:t>коррекциия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</a:rPr>
                        <a:t> функций и правил взаимодействия</a:t>
                      </a:r>
                      <a:endParaRPr lang="ru-RU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95525" marR="95525" marT="47763" marB="4776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2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интерактивного задания (</a:t>
            </a:r>
            <a:r>
              <a:rPr lang="en-US" dirty="0" smtClean="0"/>
              <a:t>PISA-2015)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187380" y="1100449"/>
            <a:ext cx="5334187" cy="105315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507" b="1" dirty="0">
                <a:solidFill>
                  <a:schemeClr val="tx1"/>
                </a:solidFill>
                <a:latin typeface="Arial" charset="0"/>
              </a:rPr>
              <a:t>с применением компьютера:</a:t>
            </a:r>
          </a:p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507" b="1" dirty="0">
                <a:solidFill>
                  <a:schemeClr val="tx1"/>
                </a:solidFill>
                <a:latin typeface="Arial" charset="0"/>
              </a:rPr>
              <a:t>интерактивный контрагент</a:t>
            </a:r>
          </a:p>
          <a:p>
            <a:pPr defTabSz="955274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507" b="1" dirty="0">
                <a:solidFill>
                  <a:schemeClr val="tx1"/>
                </a:solidFill>
                <a:latin typeface="Arial" charset="0"/>
              </a:rPr>
              <a:t>(симуляция работы в группе) </a:t>
            </a:r>
            <a:endParaRPr lang="ru-RU" sz="188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8449875" y="1100792"/>
            <a:ext cx="2687906" cy="33771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80" b="1" dirty="0">
                <a:solidFill>
                  <a:schemeClr val="bg2"/>
                </a:solidFill>
                <a:latin typeface="Arial" charset="0"/>
              </a:rPr>
              <a:t>Дерево </a:t>
            </a:r>
            <a:r>
              <a:rPr lang="ru-RU" sz="1880" b="1" dirty="0" err="1">
                <a:solidFill>
                  <a:schemeClr val="bg2"/>
                </a:solidFill>
                <a:latin typeface="Arial" charset="0"/>
              </a:rPr>
              <a:t>полилога</a:t>
            </a:r>
            <a:endParaRPr lang="ru-RU" sz="1880" b="1" dirty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3224" y="2322281"/>
            <a:ext cx="6611297" cy="46994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solidFill>
              <a:schemeClr val="tx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33419" y="6668445"/>
            <a:ext cx="2772198" cy="381438"/>
          </a:xfrm>
        </p:spPr>
        <p:txBody>
          <a:bodyPr/>
          <a:lstStyle/>
          <a:p>
            <a:pPr>
              <a:defRPr/>
            </a:pPr>
            <a:fld id="{C7378187-516D-4B9D-B7A7-A0A61A568AC1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372404" y="2773829"/>
            <a:ext cx="2106301" cy="4042896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 b="1" dirty="0" smtClean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80" b="1" dirty="0" smtClean="0">
                <a:latin typeface="Arial" charset="0"/>
              </a:rPr>
              <a:t>Инструменты</a:t>
            </a:r>
            <a:endParaRPr lang="ru-RU" sz="1880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194" b="1" dirty="0">
                <a:latin typeface="Arial" charset="0"/>
              </a:rPr>
              <a:t>общения</a:t>
            </a: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194" b="1" dirty="0">
                <a:latin typeface="Arial" charset="0"/>
              </a:rPr>
              <a:t>(чат, </a:t>
            </a:r>
            <a:r>
              <a:rPr lang="en-US" sz="2194" b="1" dirty="0">
                <a:latin typeface="Arial" charset="0"/>
              </a:rPr>
              <a:t>e</a:t>
            </a:r>
            <a:r>
              <a:rPr lang="ru-RU" sz="2194" b="1" dirty="0">
                <a:latin typeface="Arial" charset="0"/>
              </a:rPr>
              <a:t>-</a:t>
            </a:r>
            <a:r>
              <a:rPr lang="en-US" sz="2194" b="1" dirty="0">
                <a:latin typeface="Arial" charset="0"/>
              </a:rPr>
              <a:t>mail…)</a:t>
            </a:r>
            <a:endParaRPr lang="ru-RU" sz="2194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194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194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194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194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194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194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 b="1" dirty="0">
              <a:latin typeface="Arial" charset="0"/>
            </a:endParaRPr>
          </a:p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 b="1" dirty="0"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71374" y="4031561"/>
            <a:ext cx="1880626" cy="1278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80" b="1" i="1" dirty="0">
                <a:latin typeface="Arial" charset="0"/>
              </a:rPr>
              <a:t>контрагенты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59285" y="5335174"/>
            <a:ext cx="1880626" cy="1429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80" b="1" i="1" dirty="0">
                <a:latin typeface="Arial" charset="0"/>
              </a:rPr>
              <a:t>тестируемый</a:t>
            </a:r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 bwMode="auto">
          <a:xfrm>
            <a:off x="4466376" y="2876941"/>
            <a:ext cx="338475" cy="338475"/>
          </a:xfrm>
          <a:prstGeom prst="actionButtonBackPrevious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 bwMode="auto">
          <a:xfrm>
            <a:off x="4861554" y="2858079"/>
            <a:ext cx="338475" cy="338475"/>
          </a:xfrm>
          <a:prstGeom prst="actionButtonForwardNex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13" name="Управляющая кнопка: звук 12">
            <a:hlinkClick r:id="" action="ppaction://noaction" highlightClick="1">
              <a:snd r:embed="rId2" name="applause.wav"/>
            </a:hlinkClick>
          </p:cNvPr>
          <p:cNvSpPr/>
          <p:nvPr/>
        </p:nvSpPr>
        <p:spPr bwMode="auto">
          <a:xfrm>
            <a:off x="2897518" y="2876941"/>
            <a:ext cx="338475" cy="338475"/>
          </a:xfrm>
          <a:prstGeom prst="actionButtonSound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 bwMode="auto">
          <a:xfrm>
            <a:off x="6040419" y="2859816"/>
            <a:ext cx="338475" cy="336737"/>
          </a:xfrm>
          <a:prstGeom prst="actionButtonHelp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15" name="Управляющая кнопка: настраиваемая 14">
            <a:hlinkClick r:id="" action="ppaction://noaction" highlightClick="1"/>
          </p:cNvPr>
          <p:cNvSpPr/>
          <p:nvPr/>
        </p:nvSpPr>
        <p:spPr bwMode="auto">
          <a:xfrm>
            <a:off x="5510691" y="2858078"/>
            <a:ext cx="338475" cy="338475"/>
          </a:xfrm>
          <a:prstGeom prst="actionButtonBlank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2713099" y="3299666"/>
            <a:ext cx="3857027" cy="21251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72" b="1" dirty="0">
                <a:latin typeface="Arial" charset="0"/>
              </a:rPr>
              <a:t>Инструменты для выполнения</a:t>
            </a:r>
          </a:p>
          <a:p>
            <a:pPr algn="ctr" defTabSz="955274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72" b="1" dirty="0">
                <a:latin typeface="Arial" charset="0"/>
              </a:rPr>
              <a:t>задания</a:t>
            </a:r>
          </a:p>
          <a:p>
            <a:pPr>
              <a:lnSpc>
                <a:spcPct val="80000"/>
              </a:lnSpc>
            </a:pPr>
            <a:r>
              <a:rPr lang="ru-RU" sz="2507" b="1" dirty="0">
                <a:sym typeface="Webdings"/>
              </a:rPr>
              <a:t>	         </a:t>
            </a:r>
            <a:r>
              <a:rPr lang="ru-RU" sz="2507" b="1" dirty="0">
                <a:sym typeface="Wingdings 2"/>
              </a:rPr>
              <a:t></a:t>
            </a:r>
            <a:endParaRPr lang="ru-RU" sz="2507" b="1" dirty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ru-RU" sz="2507" b="1" dirty="0">
              <a:sym typeface="Webdings"/>
            </a:endParaRPr>
          </a:p>
          <a:p>
            <a:pPr>
              <a:lnSpc>
                <a:spcPct val="80000"/>
              </a:lnSpc>
            </a:pPr>
            <a:endParaRPr lang="ru-RU" sz="2507" b="1" dirty="0">
              <a:sym typeface="Webdings"/>
            </a:endParaRPr>
          </a:p>
          <a:p>
            <a:pPr>
              <a:lnSpc>
                <a:spcPct val="80000"/>
              </a:lnSpc>
            </a:pPr>
            <a:r>
              <a:rPr lang="ru-RU" sz="2507" b="1" dirty="0">
                <a:sym typeface="Webdings"/>
              </a:rPr>
              <a:t>	</a:t>
            </a:r>
          </a:p>
          <a:p>
            <a:pPr>
              <a:lnSpc>
                <a:spcPct val="80000"/>
              </a:lnSpc>
            </a:pPr>
            <a:r>
              <a:rPr lang="ru-RU" sz="2507" b="1" dirty="0">
                <a:sym typeface="Wingdings"/>
              </a:rPr>
              <a:t>	                    </a:t>
            </a:r>
            <a:r>
              <a:rPr lang="ru-RU" sz="2507" b="1" dirty="0">
                <a:sym typeface="Webdings"/>
              </a:rPr>
              <a:t></a:t>
            </a:r>
            <a:endParaRPr lang="ru-RU" sz="1672" b="1" dirty="0">
              <a:latin typeface="Arial" charset="0"/>
            </a:endParaRPr>
          </a:p>
        </p:txBody>
      </p:sp>
      <p:sp>
        <p:nvSpPr>
          <p:cNvPr id="17" name="Управляющая кнопка: настраиваемая 16">
            <a:hlinkClick r:id="" action="ppaction://noaction" highlightClick="1"/>
          </p:cNvPr>
          <p:cNvSpPr/>
          <p:nvPr/>
        </p:nvSpPr>
        <p:spPr bwMode="auto">
          <a:xfrm>
            <a:off x="3363298" y="2860147"/>
            <a:ext cx="338475" cy="338475"/>
          </a:xfrm>
          <a:prstGeom prst="actionButtonBlank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2711072" y="5497171"/>
            <a:ext cx="3969865" cy="1165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72" b="1" dirty="0">
                <a:latin typeface="Arial" charset="0"/>
              </a:rPr>
              <a:t>Информационные объекты и поля</a:t>
            </a:r>
          </a:p>
          <a:p>
            <a:endParaRPr lang="ru-RU" sz="1672" b="1" dirty="0">
              <a:sym typeface="Webdings"/>
            </a:endParaRPr>
          </a:p>
          <a:p>
            <a:r>
              <a:rPr lang="ru-RU" sz="4597" b="1" dirty="0">
                <a:sym typeface="Wingdings"/>
              </a:rPr>
              <a:t>      </a:t>
            </a:r>
            <a:r>
              <a:rPr lang="ru-RU" sz="4597" b="1" dirty="0">
                <a:sym typeface="Webdings"/>
              </a:rPr>
              <a:t></a:t>
            </a:r>
            <a:r>
              <a:rPr lang="ru-RU" sz="4597" b="1" dirty="0">
                <a:sym typeface="Wingdings"/>
              </a:rPr>
              <a:t>      </a:t>
            </a:r>
            <a:endParaRPr lang="ru-RU" sz="4597" b="1" dirty="0">
              <a:sym typeface="Webdings"/>
            </a:endParaRPr>
          </a:p>
        </p:txBody>
      </p:sp>
      <p:pic>
        <p:nvPicPr>
          <p:cNvPr id="19" name="Picture 2" descr="Calculator silhouette with four mathematic operations vector icon Free Commerce ic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438" y="3845482"/>
            <a:ext cx="356685" cy="35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 bwMode="auto">
          <a:xfrm>
            <a:off x="9117033" y="1865270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9117033" y="2090920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9117033" y="2354178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8778558" y="261743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9830384" y="261743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10262998" y="261743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9417900" y="261743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9417900" y="288069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9417745" y="3143953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8778558" y="288069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8364867" y="288069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7951175" y="288069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2" name="Прямоугольник 31"/>
          <p:cNvSpPr/>
          <p:nvPr/>
        </p:nvSpPr>
        <p:spPr bwMode="auto">
          <a:xfrm>
            <a:off x="8366171" y="3143953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7951175" y="3143953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8364867" y="3407211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8364867" y="3670470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7951175" y="3933728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7" name="Прямоугольник 36"/>
          <p:cNvSpPr/>
          <p:nvPr/>
        </p:nvSpPr>
        <p:spPr bwMode="auto">
          <a:xfrm>
            <a:off x="8364867" y="3933728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8816167" y="3933728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9267467" y="3933728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9267467" y="419698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8816167" y="419698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8364867" y="419698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7951175" y="419698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8364867" y="446024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8816167" y="446024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6" name="Прямоугольник 45"/>
          <p:cNvSpPr/>
          <p:nvPr/>
        </p:nvSpPr>
        <p:spPr bwMode="auto">
          <a:xfrm>
            <a:off x="8364867" y="4723503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7" name="Прямоугольник 46"/>
          <p:cNvSpPr/>
          <p:nvPr/>
        </p:nvSpPr>
        <p:spPr bwMode="auto">
          <a:xfrm>
            <a:off x="8816167" y="4723503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8" name="Прямоугольник 47"/>
          <p:cNvSpPr/>
          <p:nvPr/>
        </p:nvSpPr>
        <p:spPr bwMode="auto">
          <a:xfrm>
            <a:off x="8364867" y="4986761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49" name="Прямоугольник 48"/>
          <p:cNvSpPr/>
          <p:nvPr/>
        </p:nvSpPr>
        <p:spPr bwMode="auto">
          <a:xfrm>
            <a:off x="7951175" y="4986761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8816167" y="4986761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1" name="Прямоугольник 50"/>
          <p:cNvSpPr/>
          <p:nvPr/>
        </p:nvSpPr>
        <p:spPr bwMode="auto">
          <a:xfrm>
            <a:off x="9267467" y="4986761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8816167" y="5250020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3" name="Прямоугольник 52"/>
          <p:cNvSpPr/>
          <p:nvPr/>
        </p:nvSpPr>
        <p:spPr bwMode="auto">
          <a:xfrm>
            <a:off x="8816167" y="5513278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4" name="Прямоугольник 53"/>
          <p:cNvSpPr/>
          <p:nvPr/>
        </p:nvSpPr>
        <p:spPr bwMode="auto">
          <a:xfrm>
            <a:off x="8816167" y="577653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5" name="Прямоугольник 54"/>
          <p:cNvSpPr/>
          <p:nvPr/>
        </p:nvSpPr>
        <p:spPr bwMode="auto">
          <a:xfrm>
            <a:off x="7951175" y="5250020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6" name="Прямоугольник 55"/>
          <p:cNvSpPr/>
          <p:nvPr/>
        </p:nvSpPr>
        <p:spPr bwMode="auto">
          <a:xfrm>
            <a:off x="8364867" y="5250020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7951175" y="577653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8" name="Прямоугольник 57"/>
          <p:cNvSpPr/>
          <p:nvPr/>
        </p:nvSpPr>
        <p:spPr bwMode="auto">
          <a:xfrm>
            <a:off x="8816167" y="603979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59" name="Прямоугольник 58"/>
          <p:cNvSpPr/>
          <p:nvPr/>
        </p:nvSpPr>
        <p:spPr bwMode="auto">
          <a:xfrm>
            <a:off x="8364867" y="603979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60" name="Прямоугольник 59"/>
          <p:cNvSpPr/>
          <p:nvPr/>
        </p:nvSpPr>
        <p:spPr bwMode="auto">
          <a:xfrm>
            <a:off x="9267467" y="603979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9718767" y="6039795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62" name="Прямоугольник 61"/>
          <p:cNvSpPr/>
          <p:nvPr/>
        </p:nvSpPr>
        <p:spPr bwMode="auto">
          <a:xfrm>
            <a:off x="8364867" y="6303053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63" name="Прямоугольник 62"/>
          <p:cNvSpPr/>
          <p:nvPr/>
        </p:nvSpPr>
        <p:spPr bwMode="auto">
          <a:xfrm>
            <a:off x="8371813" y="6566311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8364867" y="6829570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65" name="Прямоугольник 64"/>
          <p:cNvSpPr/>
          <p:nvPr/>
        </p:nvSpPr>
        <p:spPr bwMode="auto">
          <a:xfrm>
            <a:off x="9267467" y="577653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66" name="Прямоугольник 65"/>
          <p:cNvSpPr/>
          <p:nvPr/>
        </p:nvSpPr>
        <p:spPr bwMode="auto">
          <a:xfrm>
            <a:off x="9718767" y="5776536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67" name="Прямоугольник 66"/>
          <p:cNvSpPr/>
          <p:nvPr/>
        </p:nvSpPr>
        <p:spPr bwMode="auto">
          <a:xfrm>
            <a:off x="9267467" y="5250020"/>
            <a:ext cx="376083" cy="18804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80">
              <a:latin typeface="Arial" charset="0"/>
            </a:endParaRPr>
          </a:p>
        </p:txBody>
      </p:sp>
      <p:sp>
        <p:nvSpPr>
          <p:cNvPr id="68" name="Управляющая кнопка: настраиваемая 67">
            <a:hlinkClick r:id="" action="ppaction://noaction" highlightClick="1"/>
          </p:cNvPr>
          <p:cNvSpPr/>
          <p:nvPr/>
        </p:nvSpPr>
        <p:spPr bwMode="auto">
          <a:xfrm>
            <a:off x="468278" y="2378818"/>
            <a:ext cx="1883722" cy="338475"/>
          </a:xfrm>
          <a:prstGeom prst="actionButtonBlank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80" i="1" dirty="0">
                <a:solidFill>
                  <a:srgbClr val="0000FF"/>
                </a:solidFill>
                <a:latin typeface="Arial" charset="0"/>
              </a:rPr>
              <a:t>Поле для чата</a:t>
            </a:r>
          </a:p>
        </p:txBody>
      </p:sp>
      <p:sp>
        <p:nvSpPr>
          <p:cNvPr id="69" name="Управляющая кнопка: настраиваемая 68">
            <a:hlinkClick r:id="" action="ppaction://noaction" highlightClick="1"/>
          </p:cNvPr>
          <p:cNvSpPr/>
          <p:nvPr/>
        </p:nvSpPr>
        <p:spPr bwMode="auto">
          <a:xfrm>
            <a:off x="2848841" y="2435353"/>
            <a:ext cx="3572639" cy="338475"/>
          </a:xfrm>
          <a:prstGeom prst="actionButtonBlank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80" i="1" dirty="0">
                <a:solidFill>
                  <a:srgbClr val="0000FF"/>
                </a:solidFill>
                <a:latin typeface="Arial" charset="0"/>
              </a:rPr>
              <a:t>Поле для выполнения задания</a:t>
            </a: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10451039" y="2880694"/>
            <a:ext cx="0" cy="252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 bwMode="auto">
          <a:xfrm>
            <a:off x="10119518" y="3146467"/>
            <a:ext cx="699602" cy="26006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80" dirty="0" smtClean="0">
                <a:latin typeface="Arial" charset="0"/>
              </a:rPr>
              <a:t>к 67</a:t>
            </a:r>
            <a:endParaRPr lang="ru-RU" sz="1880" dirty="0">
              <a:latin typeface="Arial" charset="0"/>
            </a:endParaRPr>
          </a:p>
        </p:txBody>
      </p:sp>
      <p:sp>
        <p:nvSpPr>
          <p:cNvPr id="73" name="Прямоугольник 72"/>
          <p:cNvSpPr/>
          <p:nvPr/>
        </p:nvSpPr>
        <p:spPr bwMode="auto">
          <a:xfrm>
            <a:off x="7777604" y="1497553"/>
            <a:ext cx="4032448" cy="33771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4021" tIns="48891" rIns="94021" bIns="48891" numCol="1" rtlCol="0" anchor="ctr" anchorCtr="0" compatLnSpc="1">
            <a:prstTxWarp prst="textNoShape">
              <a:avLst/>
            </a:prstTxWarp>
          </a:bodyPr>
          <a:lstStyle/>
          <a:p>
            <a:pPr algn="ctr" defTabSz="95527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80" b="1" dirty="0" smtClean="0">
                <a:solidFill>
                  <a:schemeClr val="bg2"/>
                </a:solidFill>
                <a:latin typeface="Arial" charset="0"/>
              </a:rPr>
              <a:t>Все реплики пронумерованы</a:t>
            </a:r>
            <a:endParaRPr lang="ru-RU" sz="1880" b="1" dirty="0">
              <a:solidFill>
                <a:schemeClr val="bg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71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6177" y="381438"/>
            <a:ext cx="7127864" cy="1384784"/>
          </a:xfrm>
        </p:spPr>
        <p:txBody>
          <a:bodyPr>
            <a:normAutofit/>
          </a:bodyPr>
          <a:lstStyle/>
          <a:p>
            <a:r>
              <a:rPr lang="ru-RU" b="1" dirty="0" smtClean="0"/>
              <a:t>Результаты стран: Совместное решение проблем (</a:t>
            </a:r>
            <a:r>
              <a:rPr lang="en-US" b="1" dirty="0" smtClean="0"/>
              <a:t>PISA-2015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9622" y="2109860"/>
            <a:ext cx="6864419" cy="456859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15-летние учащиеся Сингапура лидируют в данном направлении (561 балл)</a:t>
            </a:r>
          </a:p>
          <a:p>
            <a:r>
              <a:rPr lang="ru-RU" dirty="0" smtClean="0"/>
              <a:t>Второе место у учащихся Японии (552 балла)</a:t>
            </a:r>
            <a:r>
              <a:rPr lang="en-US" dirty="0" smtClean="0"/>
              <a:t>, </a:t>
            </a:r>
            <a:r>
              <a:rPr lang="ru-RU" dirty="0" smtClean="0"/>
              <a:t>за ними следуют учащиеся Гонконга (541 балл)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Учащиеся Сингапура</a:t>
            </a:r>
            <a:r>
              <a:rPr lang="en-US" dirty="0" smtClean="0"/>
              <a:t>,</a:t>
            </a:r>
            <a:r>
              <a:rPr lang="ru-RU" dirty="0" smtClean="0"/>
              <a:t> Японии</a:t>
            </a:r>
            <a:r>
              <a:rPr lang="en-US" dirty="0" smtClean="0"/>
              <a:t>,</a:t>
            </a:r>
            <a:r>
              <a:rPr lang="ru-RU" dirty="0" smtClean="0"/>
              <a:t> Гонконга (Китай)</a:t>
            </a:r>
            <a:r>
              <a:rPr lang="en-US" dirty="0" smtClean="0"/>
              <a:t>,</a:t>
            </a:r>
            <a:r>
              <a:rPr lang="ru-RU" dirty="0" smtClean="0"/>
              <a:t> Республики Корея</a:t>
            </a:r>
            <a:r>
              <a:rPr lang="en-US" dirty="0" smtClean="0"/>
              <a:t>,</a:t>
            </a:r>
            <a:r>
              <a:rPr lang="ru-RU" dirty="0" smtClean="0"/>
              <a:t> Макао (Китай)</a:t>
            </a:r>
            <a:r>
              <a:rPr lang="en-US" dirty="0" smtClean="0"/>
              <a:t>,</a:t>
            </a:r>
            <a:r>
              <a:rPr lang="ru-RU" dirty="0" smtClean="0"/>
              <a:t> Канады</a:t>
            </a:r>
            <a:r>
              <a:rPr lang="en-US" dirty="0" smtClean="0"/>
              <a:t>,</a:t>
            </a:r>
            <a:r>
              <a:rPr lang="ru-RU" dirty="0" smtClean="0"/>
              <a:t> Финляндии и Эстонии демонстрируют высокие результаты по всем направлениям функциональной грамотности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809" y="645563"/>
            <a:ext cx="2952921" cy="62501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810" y="4317525"/>
            <a:ext cx="5810478" cy="24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91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7062" y="114207"/>
            <a:ext cx="3024336" cy="775005"/>
          </a:xfrm>
        </p:spPr>
        <p:txBody>
          <a:bodyPr/>
          <a:lstStyle/>
          <a:p>
            <a:r>
              <a:rPr lang="ru-RU" dirty="0" smtClean="0"/>
              <a:t>Результаты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817" y="269826"/>
            <a:ext cx="6192688" cy="676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6804522" y="900815"/>
            <a:ext cx="4104456" cy="13132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Уровень 4. </a:t>
            </a:r>
            <a:r>
              <a:rPr lang="ru-RU" sz="18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Успешное выполнение заданий, содержащих </a:t>
            </a:r>
            <a:r>
              <a:rPr lang="ru-RU" sz="1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сложную проблему И </a:t>
            </a:r>
            <a:r>
              <a:rPr lang="ru-RU" sz="18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предполагающих </a:t>
            </a:r>
            <a:r>
              <a:rPr lang="ru-RU" sz="1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сложное взаимодействие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16074" y="1331778"/>
            <a:ext cx="1015425" cy="4513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2089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3,6%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17062" y="2237247"/>
            <a:ext cx="4104456" cy="1632979"/>
          </a:xfrm>
          <a:prstGeom prst="round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Уровень 3. </a:t>
            </a:r>
            <a:r>
              <a:rPr lang="ru-RU" sz="18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Успешное выполнение ЛИБО заданий, содержащих сложную проблему, ЛИБО заданий, предполагающих сложное взаимодействие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16074" y="2828086"/>
            <a:ext cx="1015425" cy="451300"/>
          </a:xfrm>
          <a:prstGeom prst="round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2089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20,3%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17062" y="3958319"/>
            <a:ext cx="4104456" cy="77600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Уровень 2. </a:t>
            </a:r>
            <a:r>
              <a:rPr lang="ru-RU" sz="18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Вклад в разрешение проблемы средней сложности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736000" y="4183969"/>
            <a:ext cx="1015425" cy="4513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2089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39,6%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17062" y="4776717"/>
            <a:ext cx="4116996" cy="1526269"/>
          </a:xfrm>
          <a:prstGeom prst="roundRect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Уровень 1. </a:t>
            </a:r>
            <a:r>
              <a:rPr lang="ru-RU" sz="18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Успешное выполнение заданий, </a:t>
            </a:r>
            <a:r>
              <a:rPr lang="ru-RU" sz="18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содержащих </a:t>
            </a:r>
            <a:r>
              <a:rPr lang="ru-RU" sz="180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НЕсложную</a:t>
            </a:r>
            <a:r>
              <a:rPr lang="ru-RU" sz="18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проблему И предполагающих ограниченное по сложности взаимодействие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11756" y="5453813"/>
            <a:ext cx="1015425" cy="452928"/>
          </a:xfrm>
          <a:prstGeom prst="roundRect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2089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29,2%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17062" y="6345381"/>
            <a:ext cx="4104456" cy="564125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18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Ниже уровня 1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736000" y="6458206"/>
            <a:ext cx="1015425" cy="451300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2089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7,3%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0642468" y="187900"/>
            <a:ext cx="1202488" cy="775005"/>
          </a:xfrm>
          <a:prstGeom prst="rect">
            <a:avLst/>
          </a:prstGeom>
        </p:spPr>
        <p:txBody>
          <a:bodyPr vert="horz" lIns="104257" tIns="52128" rIns="104257" bIns="52128" rtlCol="0" anchor="ctr">
            <a:normAutofit fontScale="62500" lnSpcReduction="20000"/>
          </a:bodyPr>
          <a:lstStyle>
            <a:lvl1pPr algn="ctr" defTabSz="1042569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Россия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301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47313" y="213291"/>
            <a:ext cx="10009736" cy="15687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Уровень 4. </a:t>
            </a:r>
            <a:r>
              <a:rPr lang="ru-RU" sz="36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Успешное выполнение заданий, содержащих </a:t>
            </a: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сложную проблему И </a:t>
            </a:r>
            <a:r>
              <a:rPr lang="ru-RU" sz="36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предполагающих </a:t>
            </a: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сложное взаимодействие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785" y="437428"/>
            <a:ext cx="1367528" cy="64248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3,6%</a:t>
            </a: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395809" y="1926010"/>
            <a:ext cx="11161240" cy="4972965"/>
          </a:xfrm>
          <a:prstGeom prst="rect">
            <a:avLst/>
          </a:prstGeom>
        </p:spPr>
        <p:txBody>
          <a:bodyPr vert="horz" lIns="104257" tIns="52128" rIns="104257" bIns="52128" rtlCol="0">
            <a:normAutofit lnSpcReduction="10000"/>
          </a:bodyPr>
          <a:lstStyle>
            <a:lvl1pPr marL="390964" indent="-390964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087" indent="-32580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211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494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77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706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834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963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0917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Учащиеся успешно разрешают проблемы с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множественными дополнительными условиями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удерживают в уме необходимую фоновую информацию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Постоянно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отслеживают темп работы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 принимают необходимые меры для обеспечения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согласованной работы всех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членов команды в соответствии с выполняемыми функциями.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Могут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контролировать продвижение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 разрешении проблемы,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видят препятствия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которые надо преодолеть,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недостатки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которые необходимо устранить.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Способны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проявлять инициативу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 выполнять действия, способствующие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преодолению препятствий и разрешению конфликтов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Уделяют равное внимание как проблемам сотрудничества, так и содержательным аспектам разрешаемой проблемы задачи.</a:t>
            </a:r>
          </a:p>
          <a:p>
            <a:pPr>
              <a:lnSpc>
                <a:spcPct val="8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Способны находить эффективные пути решения проблемы и предпринять необходимые меры для решения поставленной проблемы.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36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2"/>
          <p:cNvSpPr txBox="1">
            <a:spLocks/>
          </p:cNvSpPr>
          <p:nvPr/>
        </p:nvSpPr>
        <p:spPr>
          <a:xfrm>
            <a:off x="611833" y="2790106"/>
            <a:ext cx="10729192" cy="4032448"/>
          </a:xfrm>
          <a:prstGeom prst="rect">
            <a:avLst/>
          </a:prstGeom>
        </p:spPr>
        <p:txBody>
          <a:bodyPr vert="horz" lIns="104257" tIns="52128" rIns="104257" bIns="52128" rtlCol="0">
            <a:noAutofit/>
          </a:bodyPr>
          <a:lstStyle>
            <a:lvl1pPr marL="390964" indent="-390964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087" indent="-32580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211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494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77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706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834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963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0917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Учащиеся могут выполнять 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многошаговое задание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в котором требуется 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интеграция разрозненной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информации, часто в условиях 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сложной, динамично развивающейся ситуации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Они могут 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распределять и согласовывать роли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членов команды, определять информацию, нужную данному участнику.</a:t>
            </a:r>
          </a:p>
          <a:p>
            <a:pPr>
              <a:lnSpc>
                <a:spcPct val="80000"/>
              </a:lnSpc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Они могут указать, какая информация нужна для решения проблемы, запросить её от соответствующего члена команды и указать на ошибку, если предоставленная информация неверна.</a:t>
            </a:r>
          </a:p>
          <a:p>
            <a:pPr>
              <a:lnSpc>
                <a:spcPct val="80000"/>
              </a:lnSpc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Могут помочь членам команды 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разрешить конфликтную ситуацию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путём переговоров. 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35969" y="197818"/>
            <a:ext cx="9721080" cy="1944216"/>
          </a:xfrm>
          <a:prstGeom prst="round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Уровень 3. </a:t>
            </a:r>
            <a:r>
              <a:rPr lang="ru-RU" sz="36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Успешное выполнение ЛИБО заданий, содержащих сложную проблему, ЛИБО заданий, предполагающих сложное взаимодействие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9605" y="413842"/>
            <a:ext cx="1596364" cy="720080"/>
          </a:xfrm>
          <a:prstGeom prst="round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20,3%</a:t>
            </a:r>
          </a:p>
        </p:txBody>
      </p:sp>
    </p:spTree>
    <p:extLst>
      <p:ext uri="{BB962C8B-B14F-4D97-AF65-F5344CB8AC3E}">
        <p14:creationId xmlns:p14="http://schemas.microsoft.com/office/powerpoint/2010/main" val="244176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/>
          <p:cNvSpPr txBox="1">
            <a:spLocks/>
          </p:cNvSpPr>
          <p:nvPr/>
        </p:nvSpPr>
        <p:spPr>
          <a:xfrm>
            <a:off x="179785" y="1709987"/>
            <a:ext cx="11305256" cy="4968551"/>
          </a:xfrm>
          <a:prstGeom prst="rect">
            <a:avLst/>
          </a:prstGeom>
        </p:spPr>
        <p:txBody>
          <a:bodyPr vert="horz" lIns="104257" tIns="52128" rIns="104257" bIns="52128" rtlCol="0">
            <a:noAutofit/>
          </a:bodyPr>
          <a:lstStyle>
            <a:lvl1pPr marL="390964" indent="-390964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087" indent="-32580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211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494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77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706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834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963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0917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	Учащиеся могут помочь разрешению проблемы путём </a:t>
            </a:r>
            <a:r>
              <a:rPr lang="ru-RU" sz="2400" b="1" smtClean="0">
                <a:latin typeface="Arial" panose="020B0604020202020204" pitchFamily="34" charset="0"/>
                <a:cs typeface="Arial" panose="020B0604020202020204" pitchFamily="34" charset="0"/>
              </a:rPr>
              <a:t>обсуждения с членами команды действий</a:t>
            </a: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, которые следует выполнить.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	Они могут </a:t>
            </a:r>
            <a:r>
              <a:rPr lang="ru-RU" sz="2400" b="1" smtClean="0">
                <a:latin typeface="Arial" panose="020B0604020202020204" pitchFamily="34" charset="0"/>
                <a:cs typeface="Arial" panose="020B0604020202020204" pitchFamily="34" charset="0"/>
              </a:rPr>
              <a:t>в инициативном порядке подобрать информацию</a:t>
            </a: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, которая другим членом команды не запрашивалась.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	Эти учащиеся понимают, что не все члены команды имеют одну и ту же информацию и </a:t>
            </a:r>
            <a:r>
              <a:rPr lang="ru-RU" sz="2400" b="1" smtClean="0">
                <a:latin typeface="Arial" panose="020B0604020202020204" pitchFamily="34" charset="0"/>
                <a:cs typeface="Arial" panose="020B0604020202020204" pitchFamily="34" charset="0"/>
              </a:rPr>
              <a:t>могут различать их позиции в ходе взаимодействии</a:t>
            </a: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	Они могут </a:t>
            </a:r>
            <a:r>
              <a:rPr lang="ru-RU" sz="2400" b="1" smtClean="0">
                <a:latin typeface="Arial" panose="020B0604020202020204" pitchFamily="34" charset="0"/>
                <a:cs typeface="Arial" panose="020B0604020202020204" pitchFamily="34" charset="0"/>
              </a:rPr>
              <a:t>помочь команде выработать общее понимание </a:t>
            </a: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мер, необходимых для решения проблемы.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	Они могут </a:t>
            </a:r>
            <a:r>
              <a:rPr lang="ru-RU" sz="2400" b="1" smtClean="0">
                <a:latin typeface="Arial" panose="020B0604020202020204" pitchFamily="34" charset="0"/>
                <a:cs typeface="Arial" panose="020B0604020202020204" pitchFamily="34" charset="0"/>
              </a:rPr>
              <a:t>запрашивать дополнительную информацию</a:t>
            </a: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, необходимую для решения проблемы, требовать от членов группы подтверждения или заключения договора о том, какой подход будет реализовываться.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panose="020B0604020202020204" pitchFamily="34" charset="0"/>
                <a:cs typeface="Arial" panose="020B0604020202020204" pitchFamily="34" charset="0"/>
              </a:rPr>
              <a:t>	Учащиеся, достигающие верхней границы 2-го уровня, могут в инициативном порядке предложить следующий логически обоснованный шаг, или предложить новый подход для решения проблемы.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89882" y="305830"/>
            <a:ext cx="9552142" cy="11446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Уровень 2. </a:t>
            </a:r>
            <a:r>
              <a:rPr lang="ru-RU" sz="36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Вклад в разрешение проблемы средней сложности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785" y="485850"/>
            <a:ext cx="1825122" cy="78463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39,6%</a:t>
            </a:r>
          </a:p>
        </p:txBody>
      </p:sp>
    </p:spTree>
    <p:extLst>
      <p:ext uri="{BB962C8B-B14F-4D97-AF65-F5344CB8AC3E}">
        <p14:creationId xmlns:p14="http://schemas.microsoft.com/office/powerpoint/2010/main" val="136956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/>
          <p:cNvSpPr txBox="1">
            <a:spLocks/>
          </p:cNvSpPr>
          <p:nvPr/>
        </p:nvSpPr>
        <p:spPr>
          <a:xfrm>
            <a:off x="323801" y="2456771"/>
            <a:ext cx="11305256" cy="3861727"/>
          </a:xfrm>
          <a:prstGeom prst="rect">
            <a:avLst/>
          </a:prstGeom>
        </p:spPr>
        <p:txBody>
          <a:bodyPr vert="horz" lIns="104257" tIns="52128" rIns="104257" bIns="52128" rtlCol="0">
            <a:noAutofit/>
          </a:bodyPr>
          <a:lstStyle>
            <a:lvl1pPr marL="390964" indent="-390964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087" indent="-32580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211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494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77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706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834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963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0917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sz="2800" smtClean="0">
                <a:latin typeface="Arial" panose="020B0604020202020204" pitchFamily="34" charset="0"/>
                <a:cs typeface="Arial" panose="020B0604020202020204" pitchFamily="34" charset="0"/>
              </a:rPr>
              <a:t>	Учащиеся </a:t>
            </a:r>
            <a:r>
              <a:rPr lang="ru-RU" sz="2800" b="1" smtClean="0">
                <a:latin typeface="Arial" panose="020B0604020202020204" pitchFamily="34" charset="0"/>
                <a:cs typeface="Arial" panose="020B0604020202020204" pitchFamily="34" charset="0"/>
              </a:rPr>
              <a:t>могут предоставить запрашиваемую информацию </a:t>
            </a:r>
            <a:r>
              <a:rPr lang="ru-RU" sz="280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800" b="1" smtClean="0">
                <a:latin typeface="Arial" panose="020B0604020202020204" pitchFamily="34" charset="0"/>
                <a:cs typeface="Arial" panose="020B0604020202020204" pitchFamily="34" charset="0"/>
              </a:rPr>
              <a:t>выполнить действия </a:t>
            </a:r>
            <a:r>
              <a:rPr lang="ru-RU" sz="2800" smtClean="0">
                <a:latin typeface="Arial" panose="020B0604020202020204" pitchFamily="34" charset="0"/>
                <a:cs typeface="Arial" panose="020B0604020202020204" pitchFamily="34" charset="0"/>
              </a:rPr>
              <a:t>по реализации принятого плана после получения подсказки.</a:t>
            </a:r>
          </a:p>
          <a:p>
            <a:pPr>
              <a:lnSpc>
                <a:spcPct val="80000"/>
              </a:lnSpc>
            </a:pPr>
            <a:r>
              <a:rPr lang="ru-RU" sz="2800" smtClean="0">
                <a:latin typeface="Arial" panose="020B0604020202020204" pitchFamily="34" charset="0"/>
                <a:cs typeface="Arial" panose="020B0604020202020204" pitchFamily="34" charset="0"/>
              </a:rPr>
              <a:t>	Эти учащиеся могут </a:t>
            </a:r>
            <a:r>
              <a:rPr lang="ru-RU" sz="2800" b="1" smtClean="0">
                <a:latin typeface="Arial" panose="020B0604020202020204" pitchFamily="34" charset="0"/>
                <a:cs typeface="Arial" panose="020B0604020202020204" pitchFamily="34" charset="0"/>
              </a:rPr>
              <a:t>подтвердить действия или предложения</a:t>
            </a:r>
            <a:r>
              <a:rPr lang="ru-RU" sz="2800" smtClean="0">
                <a:latin typeface="Arial" panose="020B0604020202020204" pitchFamily="34" charset="0"/>
                <a:cs typeface="Arial" panose="020B0604020202020204" pitchFamily="34" charset="0"/>
              </a:rPr>
              <a:t>, сделанные другими членами группы.</a:t>
            </a:r>
          </a:p>
          <a:p>
            <a:pPr>
              <a:lnSpc>
                <a:spcPct val="80000"/>
              </a:lnSpc>
            </a:pPr>
            <a:r>
              <a:rPr lang="ru-RU" sz="2800" smtClean="0">
                <a:latin typeface="Arial" panose="020B0604020202020204" pitchFamily="34" charset="0"/>
                <a:cs typeface="Arial" panose="020B0604020202020204" pitchFamily="34" charset="0"/>
              </a:rPr>
              <a:t>	Они, как правило, </a:t>
            </a:r>
            <a:r>
              <a:rPr lang="ru-RU" sz="2800" b="1" smtClean="0">
                <a:latin typeface="Arial" panose="020B0604020202020204" pitchFamily="34" charset="0"/>
                <a:cs typeface="Arial" panose="020B0604020202020204" pitchFamily="34" charset="0"/>
              </a:rPr>
              <a:t>сосредоточены на собственных действиях </a:t>
            </a:r>
            <a:r>
              <a:rPr lang="ru-RU" sz="2800" smtClean="0">
                <a:latin typeface="Arial" panose="020B0604020202020204" pitchFamily="34" charset="0"/>
                <a:cs typeface="Arial" panose="020B0604020202020204" pitchFamily="34" charset="0"/>
              </a:rPr>
              <a:t>в группе.</a:t>
            </a:r>
          </a:p>
          <a:p>
            <a:pPr>
              <a:lnSpc>
                <a:spcPct val="80000"/>
              </a:lnSpc>
            </a:pPr>
            <a:r>
              <a:rPr lang="ru-RU" sz="2800" smtClean="0">
                <a:latin typeface="Arial" panose="020B0604020202020204" pitchFamily="34" charset="0"/>
                <a:cs typeface="Arial" panose="020B0604020202020204" pitchFamily="34" charset="0"/>
              </a:rPr>
              <a:t>	При поддержке членов группы и при работе над простой проблемой эти учащиеся могут помочь найти решение рассматриваемой проблемы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63961" y="168740"/>
            <a:ext cx="9865096" cy="1973294"/>
          </a:xfrm>
          <a:prstGeom prst="roundRect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Уровень 1. </a:t>
            </a:r>
            <a:r>
              <a:rPr lang="ru-RU" sz="36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Успешное выполнение заданий, </a:t>
            </a:r>
            <a:r>
              <a:rPr lang="ru-RU" sz="3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содержащих </a:t>
            </a:r>
            <a:r>
              <a:rPr lang="ru-RU" sz="360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НЕсложную</a:t>
            </a:r>
            <a:r>
              <a:rPr lang="ru-RU" sz="360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проблему И предполагающих ограниченное по сложности взаимодействие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4706" y="799260"/>
            <a:ext cx="1584176" cy="712254"/>
          </a:xfrm>
          <a:prstGeom prst="roundRect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80000"/>
              </a:lnSpc>
              <a:defRPr/>
            </a:pPr>
            <a:r>
              <a:rPr lang="ru-RU" sz="3600" b="1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29,2%</a:t>
            </a:r>
          </a:p>
        </p:txBody>
      </p:sp>
    </p:spTree>
    <p:extLst>
      <p:ext uri="{BB962C8B-B14F-4D97-AF65-F5344CB8AC3E}">
        <p14:creationId xmlns:p14="http://schemas.microsoft.com/office/powerpoint/2010/main" val="273152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5685548"/>
              </p:ext>
            </p:extLst>
          </p:nvPr>
        </p:nvGraphicFramePr>
        <p:xfrm>
          <a:off x="84863" y="1898107"/>
          <a:ext cx="11795987" cy="493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el 2"/>
          <p:cNvSpPr>
            <a:spLocks noGrp="1"/>
          </p:cNvSpPr>
          <p:nvPr>
            <p:ph type="title"/>
          </p:nvPr>
        </p:nvSpPr>
        <p:spPr>
          <a:xfrm>
            <a:off x="46120" y="269826"/>
            <a:ext cx="11834730" cy="128084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4400" dirty="0" smtClean="0"/>
              <a:t>Относительная </a:t>
            </a:r>
            <a:r>
              <a:rPr lang="ru-RU" sz="4400" dirty="0"/>
              <a:t>у</a:t>
            </a:r>
            <a:r>
              <a:rPr lang="ru-RU" sz="4400" dirty="0" smtClean="0"/>
              <a:t>спешность в совместном решении проблем</a:t>
            </a:r>
            <a:br>
              <a:rPr lang="ru-RU" sz="4400" dirty="0" smtClean="0"/>
            </a:br>
            <a:r>
              <a:rPr lang="ru-RU" sz="2800" dirty="0" smtClean="0"/>
              <a:t>(</a:t>
            </a:r>
            <a:r>
              <a:rPr lang="ru-RU" sz="2400" dirty="0" smtClean="0"/>
              <a:t>по отношению к читательской, математической и естественнонаучной грамотности)</a:t>
            </a:r>
            <a:endParaRPr lang="de-DE" sz="2400" dirty="0"/>
          </a:p>
        </p:txBody>
      </p:sp>
      <p:sp>
        <p:nvSpPr>
          <p:cNvPr id="6" name="Textfeld 1"/>
          <p:cNvSpPr txBox="1"/>
          <p:nvPr/>
        </p:nvSpPr>
        <p:spPr>
          <a:xfrm>
            <a:off x="5004321" y="2142034"/>
            <a:ext cx="221798" cy="47715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59404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29" dirty="0">
              <a:solidFill>
                <a:prstClr val="black"/>
              </a:solidFill>
            </a:endParaRPr>
          </a:p>
        </p:txBody>
      </p:sp>
      <p:sp>
        <p:nvSpPr>
          <p:cNvPr id="7" name="Textfeld 1"/>
          <p:cNvSpPr txBox="1"/>
          <p:nvPr/>
        </p:nvSpPr>
        <p:spPr>
          <a:xfrm>
            <a:off x="11413033" y="2070026"/>
            <a:ext cx="221798" cy="47715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59404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29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86" y="286910"/>
            <a:ext cx="11107024" cy="12790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Страны с различными индексами взаимоотношений: </a:t>
            </a:r>
            <a:r>
              <a:rPr lang="ru-RU" sz="2200" i="1" dirty="0" smtClean="0"/>
              <a:t>учащиеся больше или меньше соглашаются с тем</a:t>
            </a:r>
            <a:r>
              <a:rPr lang="en-US" sz="2200" i="1" dirty="0" smtClean="0"/>
              <a:t>,</a:t>
            </a:r>
            <a:r>
              <a:rPr lang="ru-RU" sz="2200" i="1" dirty="0" smtClean="0"/>
              <a:t> что умеют внимательно слушать</a:t>
            </a:r>
            <a:r>
              <a:rPr lang="en-US" sz="2200" i="1" dirty="0" smtClean="0"/>
              <a:t>,</a:t>
            </a:r>
            <a:r>
              <a:rPr lang="ru-RU" sz="2200" i="1" dirty="0" smtClean="0"/>
              <a:t>  радуются успехам одноклассников</a:t>
            </a:r>
            <a:r>
              <a:rPr lang="en-US" sz="2200" i="1" dirty="0" smtClean="0"/>
              <a:t>,</a:t>
            </a:r>
            <a:r>
              <a:rPr lang="ru-RU" sz="2200" i="1" dirty="0" smtClean="0"/>
              <a:t>  учитывают то</a:t>
            </a:r>
            <a:r>
              <a:rPr lang="en-US" sz="2200" i="1" dirty="0" smtClean="0"/>
              <a:t>,</a:t>
            </a:r>
            <a:r>
              <a:rPr lang="ru-RU" sz="2200" i="1" dirty="0" smtClean="0"/>
              <a:t> что интересно другим и с удовольствием рассматривают разные точки зрения и подходы </a:t>
            </a:r>
            <a:endParaRPr lang="ru-RU" sz="2200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825" y="1926010"/>
          <a:ext cx="10693400" cy="4990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6700"/>
                <a:gridCol w="5346700"/>
              </a:tblGrid>
              <a:tr h="1156161">
                <a:tc>
                  <a:txBody>
                    <a:bodyPr/>
                    <a:lstStyle/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  стран  с наиболее высоким индексом взаимодействия </a:t>
                      </a:r>
                      <a:r>
                        <a:rPr lang="en-US" baseline="0" dirty="0" smtClean="0"/>
                        <a:t>(</a:t>
                      </a:r>
                      <a:r>
                        <a:rPr lang="ru-RU" baseline="0" dirty="0" smtClean="0"/>
                        <a:t>из 56 стран)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  стран  с наиболее низким индексом взаимодействия </a:t>
                      </a:r>
                      <a:r>
                        <a:rPr lang="en-US" baseline="0" dirty="0" smtClean="0"/>
                        <a:t>(</a:t>
                      </a:r>
                      <a:r>
                        <a:rPr lang="ru-RU" baseline="0" dirty="0" smtClean="0"/>
                        <a:t>из 56 стран)</a:t>
                      </a:r>
                      <a:endParaRPr lang="ru-RU" dirty="0" smtClean="0"/>
                    </a:p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619287">
                <a:tc>
                  <a:txBody>
                    <a:bodyPr/>
                    <a:lstStyle/>
                    <a:p>
                      <a:r>
                        <a:rPr lang="ru-RU" dirty="0" smtClean="0"/>
                        <a:t>Португалия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37)</a:t>
                      </a:r>
                    </a:p>
                    <a:p>
                      <a:r>
                        <a:rPr lang="ru-RU" dirty="0" smtClean="0"/>
                        <a:t>Коста-Рика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35)</a:t>
                      </a:r>
                    </a:p>
                    <a:p>
                      <a:r>
                        <a:rPr lang="ru-RU" dirty="0" smtClean="0"/>
                        <a:t>Сингапур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32)</a:t>
                      </a:r>
                    </a:p>
                    <a:p>
                      <a:r>
                        <a:rPr lang="ru-RU" dirty="0" smtClean="0"/>
                        <a:t>ОАЭ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32)</a:t>
                      </a:r>
                    </a:p>
                    <a:p>
                      <a:r>
                        <a:rPr lang="ru-RU" dirty="0" smtClean="0"/>
                        <a:t>Доминиканская Республика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27)</a:t>
                      </a:r>
                    </a:p>
                    <a:p>
                      <a:r>
                        <a:rPr lang="ru-RU" dirty="0" smtClean="0"/>
                        <a:t>Израиль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24)</a:t>
                      </a:r>
                    </a:p>
                    <a:p>
                      <a:r>
                        <a:rPr lang="ru-RU" dirty="0" smtClean="0"/>
                        <a:t>Австрия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24)</a:t>
                      </a:r>
                    </a:p>
                    <a:p>
                      <a:r>
                        <a:rPr lang="ru-RU" dirty="0" smtClean="0"/>
                        <a:t>Тайвань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22)</a:t>
                      </a:r>
                    </a:p>
                    <a:p>
                      <a:r>
                        <a:rPr lang="ru-RU" dirty="0" smtClean="0"/>
                        <a:t>Испания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19)</a:t>
                      </a:r>
                    </a:p>
                    <a:p>
                      <a:r>
                        <a:rPr lang="ru-RU" dirty="0" smtClean="0"/>
                        <a:t>Литва (0</a:t>
                      </a:r>
                      <a:r>
                        <a:rPr lang="en-US" dirty="0" smtClean="0"/>
                        <a:t>,16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Словакия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34)</a:t>
                      </a:r>
                    </a:p>
                    <a:p>
                      <a:r>
                        <a:rPr lang="ru-RU" dirty="0" smtClean="0"/>
                        <a:t>Латвия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30)</a:t>
                      </a:r>
                    </a:p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России (-0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,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25)</a:t>
                      </a:r>
                    </a:p>
                    <a:p>
                      <a:r>
                        <a:rPr lang="ru-RU" dirty="0" smtClean="0"/>
                        <a:t>Япония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22)</a:t>
                      </a:r>
                    </a:p>
                    <a:p>
                      <a:r>
                        <a:rPr lang="ru-RU" dirty="0" smtClean="0"/>
                        <a:t>Польша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21)</a:t>
                      </a:r>
                    </a:p>
                    <a:p>
                      <a:r>
                        <a:rPr lang="ru-RU" dirty="0" smtClean="0"/>
                        <a:t>Чехия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20)</a:t>
                      </a:r>
                    </a:p>
                    <a:p>
                      <a:r>
                        <a:rPr lang="ru-RU" dirty="0" smtClean="0"/>
                        <a:t>Нидерланды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18)</a:t>
                      </a:r>
                    </a:p>
                    <a:p>
                      <a:r>
                        <a:rPr lang="ru-RU" dirty="0" smtClean="0"/>
                        <a:t>Макао (Китай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15)</a:t>
                      </a:r>
                    </a:p>
                    <a:p>
                      <a:r>
                        <a:rPr lang="ru-RU" dirty="0" smtClean="0"/>
                        <a:t>Италия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14)</a:t>
                      </a:r>
                    </a:p>
                    <a:p>
                      <a:r>
                        <a:rPr lang="ru-RU" dirty="0" smtClean="0"/>
                        <a:t>Исландия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09)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86" y="286910"/>
            <a:ext cx="11107024" cy="12790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Страны с различными индексами групповой работы: </a:t>
            </a:r>
            <a:r>
              <a:rPr lang="ru-RU" sz="2200" i="1" dirty="0" smtClean="0"/>
              <a:t>учащиеся больше или меньше соглашаются с тем</a:t>
            </a:r>
            <a:r>
              <a:rPr lang="en-US" sz="2200" i="1" dirty="0" smtClean="0"/>
              <a:t>,</a:t>
            </a:r>
            <a:r>
              <a:rPr lang="ru-RU" sz="2200" i="1" dirty="0" smtClean="0"/>
              <a:t> что предпочитают работать в команде с другими</a:t>
            </a:r>
            <a:r>
              <a:rPr lang="en-US" sz="2200" i="1" dirty="0" smtClean="0"/>
              <a:t>,</a:t>
            </a:r>
            <a:r>
              <a:rPr lang="ru-RU" sz="2200" i="1" dirty="0" smtClean="0"/>
              <a:t> а не в одиночку</a:t>
            </a:r>
            <a:r>
              <a:rPr lang="en-US" sz="2200" i="1" dirty="0" smtClean="0"/>
              <a:t>; </a:t>
            </a:r>
            <a:r>
              <a:rPr lang="ru-RU" sz="2200" i="1" dirty="0" smtClean="0"/>
              <a:t>считают</a:t>
            </a:r>
            <a:r>
              <a:rPr lang="en-US" sz="2200" i="1" dirty="0" smtClean="0"/>
              <a:t>,</a:t>
            </a:r>
            <a:r>
              <a:rPr lang="ru-RU" sz="2200" i="1" dirty="0" smtClean="0"/>
              <a:t> что группа принимает лучшее решение</a:t>
            </a:r>
            <a:r>
              <a:rPr lang="en-US" sz="2200" i="1" dirty="0" smtClean="0"/>
              <a:t>,</a:t>
            </a:r>
            <a:r>
              <a:rPr lang="ru-RU" sz="2200" i="1" dirty="0" smtClean="0"/>
              <a:t> чем один человек</a:t>
            </a:r>
            <a:r>
              <a:rPr lang="en-US" sz="2200" i="1" dirty="0" smtClean="0"/>
              <a:t>;</a:t>
            </a:r>
            <a:r>
              <a:rPr lang="ru-RU" sz="2200" i="1" dirty="0" smtClean="0"/>
              <a:t> считают</a:t>
            </a:r>
            <a:r>
              <a:rPr lang="en-US" sz="2200" i="1" dirty="0" smtClean="0"/>
              <a:t>,</a:t>
            </a:r>
            <a:r>
              <a:rPr lang="ru-RU" sz="2200" i="1" dirty="0" smtClean="0"/>
              <a:t> что работа в команде повышает их собственную эффективность  и с удовольствием сотрудничают с другими </a:t>
            </a:r>
            <a:endParaRPr lang="ru-RU" sz="2200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3841" y="2076307"/>
          <a:ext cx="10693400" cy="5088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6700"/>
                <a:gridCol w="5346700"/>
              </a:tblGrid>
              <a:tr h="1156161">
                <a:tc>
                  <a:txBody>
                    <a:bodyPr/>
                    <a:lstStyle/>
                    <a:p>
                      <a:r>
                        <a:rPr lang="ru-RU" dirty="0" smtClean="0"/>
                        <a:t>10  стран  с наиболее высоким индексом групповой</a:t>
                      </a:r>
                      <a:r>
                        <a:rPr lang="ru-RU" baseline="0" dirty="0" smtClean="0"/>
                        <a:t> работы</a:t>
                      </a:r>
                      <a:r>
                        <a:rPr lang="en-US" baseline="0" dirty="0" smtClean="0"/>
                        <a:t> (</a:t>
                      </a:r>
                      <a:r>
                        <a:rPr lang="ru-RU" baseline="0" dirty="0" smtClean="0"/>
                        <a:t>из 56 стран)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  стран  с наиболее низким индексом групповой работы (из 56 стран)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619287">
                <a:tc>
                  <a:txBody>
                    <a:bodyPr/>
                    <a:lstStyle/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Доминиканская Республика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51)</a:t>
                      </a:r>
                    </a:p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ОАЭ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45)</a:t>
                      </a:r>
                    </a:p>
                    <a:p>
                      <a:r>
                        <a:rPr lang="ru-RU" dirty="0" smtClean="0"/>
                        <a:t>Тунис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43)</a:t>
                      </a:r>
                    </a:p>
                    <a:p>
                      <a:r>
                        <a:rPr lang="ru-RU" dirty="0" smtClean="0"/>
                        <a:t>Китай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39)</a:t>
                      </a:r>
                    </a:p>
                    <a:p>
                      <a:r>
                        <a:rPr lang="ru-RU" dirty="0" smtClean="0"/>
                        <a:t>Тайвань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37)</a:t>
                      </a:r>
                    </a:p>
                    <a:p>
                      <a:r>
                        <a:rPr lang="ru-RU" dirty="0" smtClean="0"/>
                        <a:t>Таиланд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37)</a:t>
                      </a:r>
                    </a:p>
                    <a:p>
                      <a:r>
                        <a:rPr lang="ru-RU" dirty="0" smtClean="0"/>
                        <a:t>Коста-Рика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34)</a:t>
                      </a:r>
                    </a:p>
                    <a:p>
                      <a:r>
                        <a:rPr lang="ru-RU" dirty="0" smtClean="0"/>
                        <a:t>Литва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33)</a:t>
                      </a:r>
                    </a:p>
                    <a:p>
                      <a:r>
                        <a:rPr lang="ru-RU" dirty="0" smtClean="0"/>
                        <a:t>Португалия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32)</a:t>
                      </a:r>
                    </a:p>
                    <a:p>
                      <a:r>
                        <a:rPr lang="ru-RU" dirty="0" smtClean="0"/>
                        <a:t>Сингапур (0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Нидерланды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26)</a:t>
                      </a:r>
                    </a:p>
                    <a:p>
                      <a:r>
                        <a:rPr lang="ru-RU" dirty="0" smtClean="0"/>
                        <a:t>Норвегия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23)</a:t>
                      </a:r>
                    </a:p>
                    <a:p>
                      <a:r>
                        <a:rPr lang="ru-RU" dirty="0" smtClean="0"/>
                        <a:t>Финляндия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22)</a:t>
                      </a:r>
                    </a:p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Исландия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20)</a:t>
                      </a:r>
                    </a:p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Швеция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19)</a:t>
                      </a:r>
                    </a:p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России (-0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,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18)</a:t>
                      </a:r>
                    </a:p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Латвия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14)</a:t>
                      </a:r>
                    </a:p>
                    <a:p>
                      <a:pPr marL="0" marR="0" indent="0" algn="l" defTabSz="10425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Словакия (-0</a:t>
                      </a:r>
                      <a:r>
                        <a:rPr lang="en-US" dirty="0" smtClean="0"/>
                        <a:t>,12</a:t>
                      </a:r>
                      <a:r>
                        <a:rPr lang="ru-RU" dirty="0" smtClean="0"/>
                        <a:t>)</a:t>
                      </a:r>
                    </a:p>
                    <a:p>
                      <a:r>
                        <a:rPr lang="ru-RU" dirty="0" smtClean="0"/>
                        <a:t>Дания (-0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12)</a:t>
                      </a:r>
                    </a:p>
                    <a:p>
                      <a:r>
                        <a:rPr lang="ru-RU" dirty="0" smtClean="0"/>
                        <a:t>Эстония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dirty="0" smtClean="0"/>
                        <a:t>(</a:t>
                      </a:r>
                      <a:r>
                        <a:rPr lang="ru-RU" dirty="0" smtClean="0"/>
                        <a:t>-0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10)</a:t>
                      </a: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793" y="197818"/>
            <a:ext cx="11305256" cy="68407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323801" y="286910"/>
            <a:ext cx="11270857" cy="16391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Региональные мониторинги </a:t>
            </a:r>
            <a:br>
              <a:rPr lang="ru-RU" dirty="0" smtClean="0"/>
            </a:br>
            <a:r>
              <a:rPr lang="ru-RU" dirty="0" smtClean="0"/>
              <a:t>Распределение одной и той же группы учащихся (более 30 тысяч) по уровням достижений в </a:t>
            </a:r>
            <a:r>
              <a:rPr lang="ru-RU" dirty="0" err="1" smtClean="0"/>
              <a:t>сформированности</a:t>
            </a:r>
            <a:r>
              <a:rPr lang="ru-RU" dirty="0" smtClean="0"/>
              <a:t> проектной деятельности</a:t>
            </a:r>
            <a:br>
              <a:rPr lang="ru-RU" dirty="0" smtClean="0"/>
            </a:br>
            <a:r>
              <a:rPr lang="ru-RU" dirty="0" smtClean="0"/>
              <a:t>4 класс (2015) и  7 класс (2018) </a:t>
            </a:r>
          </a:p>
        </p:txBody>
      </p:sp>
      <p:pic>
        <p:nvPicPr>
          <p:cNvPr id="4" name="Диаграмма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963" y="2266274"/>
            <a:ext cx="9349982" cy="3980216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833825" y="6314543"/>
            <a:ext cx="10760833" cy="7960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lIns="108823" tIns="54411" rIns="108823" bIns="54411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100" dirty="0" smtClean="0"/>
              <a:t>В 7 классе снизилось количество успешных учащихся, и возросло количество неуспешных учащихся </a:t>
            </a:r>
            <a:endParaRPr lang="ru-RU" sz="3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3" y="485850"/>
            <a:ext cx="10692765" cy="82747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3600" dirty="0" smtClean="0"/>
              <a:t>Региональные мониторинги </a:t>
            </a:r>
            <a:br>
              <a:rPr lang="ru-RU" sz="3600" dirty="0" smtClean="0"/>
            </a:br>
            <a:r>
              <a:rPr lang="ru-RU" sz="3300" dirty="0" err="1" smtClean="0"/>
              <a:t>Сформированность</a:t>
            </a:r>
            <a:r>
              <a:rPr lang="ru-RU" sz="3300" dirty="0" smtClean="0"/>
              <a:t> регулятивных действий</a:t>
            </a:r>
            <a:br>
              <a:rPr lang="ru-RU" sz="3300" dirty="0" smtClean="0"/>
            </a:br>
            <a:r>
              <a:rPr lang="ru-RU" sz="3300" dirty="0" smtClean="0"/>
              <a:t>4 класс (2015) и 7 класс (2018)</a:t>
            </a:r>
            <a:endParaRPr lang="ru-RU" sz="3300" dirty="0"/>
          </a:p>
        </p:txBody>
      </p:sp>
      <p:pic>
        <p:nvPicPr>
          <p:cNvPr id="3" name="Диаграмма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52018"/>
            <a:ext cx="11169237" cy="4101281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/>
          <p:nvPr/>
        </p:nvCxnSpPr>
        <p:spPr>
          <a:xfrm flipH="1">
            <a:off x="4408909" y="1679983"/>
            <a:ext cx="0" cy="263191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H="1">
            <a:off x="7290944" y="1630230"/>
            <a:ext cx="0" cy="263191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9535620" y="1679983"/>
            <a:ext cx="0" cy="263191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1168845" y="1820949"/>
            <a:ext cx="3181053" cy="4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823" tIns="54411" rIns="108823" bIns="54411">
            <a:spAutoFit/>
          </a:bodyPr>
          <a:lstStyle/>
          <a:p>
            <a:pPr eaLnBrk="1" hangingPunct="1"/>
            <a:r>
              <a:rPr lang="ru-RU" b="1" dirty="0" err="1"/>
              <a:t>целеполагание</a:t>
            </a:r>
            <a:endParaRPr lang="ru-RU" b="1" dirty="0"/>
          </a:p>
        </p:txBody>
      </p:sp>
      <p:sp>
        <p:nvSpPr>
          <p:cNvPr id="6152" name="TextBox 7"/>
          <p:cNvSpPr txBox="1">
            <a:spLocks noChangeArrowheads="1"/>
          </p:cNvSpPr>
          <p:nvPr/>
        </p:nvSpPr>
        <p:spPr bwMode="auto">
          <a:xfrm>
            <a:off x="4537021" y="1766221"/>
            <a:ext cx="2713251" cy="4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823" tIns="54411" rIns="108823" bIns="54411">
            <a:spAutoFit/>
          </a:bodyPr>
          <a:lstStyle/>
          <a:p>
            <a:pPr eaLnBrk="1" hangingPunct="1"/>
            <a:r>
              <a:rPr lang="ru-RU" b="1" dirty="0"/>
              <a:t>планирование</a:t>
            </a:r>
          </a:p>
        </p:txBody>
      </p:sp>
      <p:sp>
        <p:nvSpPr>
          <p:cNvPr id="6153" name="TextBox 8"/>
          <p:cNvSpPr txBox="1">
            <a:spLocks noChangeArrowheads="1"/>
          </p:cNvSpPr>
          <p:nvPr/>
        </p:nvSpPr>
        <p:spPr bwMode="auto">
          <a:xfrm>
            <a:off x="7343832" y="1766221"/>
            <a:ext cx="2245448" cy="4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823" tIns="54411" rIns="108823" bIns="54411">
            <a:spAutoFit/>
          </a:bodyPr>
          <a:lstStyle/>
          <a:p>
            <a:pPr eaLnBrk="1" hangingPunct="1"/>
            <a:r>
              <a:rPr lang="ru-RU" b="1" dirty="0"/>
              <a:t>исполнение</a:t>
            </a:r>
          </a:p>
        </p:txBody>
      </p:sp>
      <p:sp>
        <p:nvSpPr>
          <p:cNvPr id="6154" name="TextBox 9"/>
          <p:cNvSpPr txBox="1">
            <a:spLocks noChangeArrowheads="1"/>
          </p:cNvSpPr>
          <p:nvPr/>
        </p:nvSpPr>
        <p:spPr bwMode="auto">
          <a:xfrm>
            <a:off x="9682841" y="1766221"/>
            <a:ext cx="1947398" cy="4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823" tIns="54411" rIns="108823" bIns="54411">
            <a:spAutoFit/>
          </a:bodyPr>
          <a:lstStyle/>
          <a:p>
            <a:pPr eaLnBrk="1" hangingPunct="1"/>
            <a:r>
              <a:rPr lang="ru-RU" b="1" dirty="0"/>
              <a:t>контроль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74926" y="6379956"/>
            <a:ext cx="10199276" cy="5058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lIns="108823" tIns="54411" rIns="108823" bIns="54411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100" dirty="0" smtClean="0"/>
              <a:t>Худшая динамика наблюдается у действий контроля</a:t>
            </a:r>
            <a:endParaRPr lang="ru-RU" sz="3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808" y="197818"/>
            <a:ext cx="10593758" cy="1384784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3200" dirty="0" smtClean="0"/>
              <a:t>Региональные мониторинги </a:t>
            </a: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err="1" smtClean="0"/>
              <a:t>Сформированность</a:t>
            </a:r>
            <a:r>
              <a:rPr lang="ru-RU" sz="2900" dirty="0" smtClean="0"/>
              <a:t> коммуникативных действий</a:t>
            </a:r>
            <a:br>
              <a:rPr lang="ru-RU" sz="2900" dirty="0" smtClean="0"/>
            </a:br>
            <a:r>
              <a:rPr lang="ru-RU" sz="2900" dirty="0" smtClean="0"/>
              <a:t>4 класс (2015) и 7 класс (2018)</a:t>
            </a:r>
            <a:endParaRPr lang="ru-RU" sz="2900" dirty="0"/>
          </a:p>
        </p:txBody>
      </p:sp>
      <p:sp>
        <p:nvSpPr>
          <p:cNvPr id="12291" name="TextBox 6"/>
          <p:cNvSpPr txBox="1">
            <a:spLocks noChangeArrowheads="1"/>
          </p:cNvSpPr>
          <p:nvPr/>
        </p:nvSpPr>
        <p:spPr bwMode="auto">
          <a:xfrm>
            <a:off x="701043" y="1650133"/>
            <a:ext cx="3160233" cy="43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823" tIns="54411" rIns="108823" bIns="54411">
            <a:spAutoFit/>
          </a:bodyPr>
          <a:lstStyle/>
          <a:p>
            <a:pPr algn="ctr" eaLnBrk="1" hangingPunct="1"/>
            <a:r>
              <a:rPr lang="ru-RU" b="1" dirty="0"/>
              <a:t>презентация</a:t>
            </a:r>
          </a:p>
        </p:txBody>
      </p:sp>
      <p:sp>
        <p:nvSpPr>
          <p:cNvPr id="12292" name="TextBox 7"/>
          <p:cNvSpPr txBox="1">
            <a:spLocks noChangeArrowheads="1"/>
          </p:cNvSpPr>
          <p:nvPr/>
        </p:nvSpPr>
        <p:spPr bwMode="auto">
          <a:xfrm>
            <a:off x="4162778" y="1696569"/>
            <a:ext cx="2432569" cy="528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823" tIns="54411" rIns="108823" bIns="54411">
            <a:sp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1700" b="1" dirty="0"/>
              <a:t>активность и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sz="1700" b="1" dirty="0"/>
              <a:t>инициативность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74925" y="6331861"/>
            <a:ext cx="10935642" cy="8325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lIns="108823" tIns="54411" rIns="108823" bIns="54411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900" dirty="0" smtClean="0"/>
              <a:t>Худшая динамика наблюдается по позициям «Активность и инициативность» и «Стремление к лидерству»</a:t>
            </a:r>
            <a:endParaRPr lang="ru-RU" sz="2900" dirty="0"/>
          </a:p>
        </p:txBody>
      </p:sp>
      <p:pic>
        <p:nvPicPr>
          <p:cNvPr id="12" name="Диаграмма 1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738" y="2356620"/>
            <a:ext cx="10948017" cy="3903928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4060838" y="1766223"/>
            <a:ext cx="0" cy="300838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452477" y="1766223"/>
            <a:ext cx="0" cy="300838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820913" y="1766223"/>
            <a:ext cx="0" cy="300838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98" name="TextBox 15"/>
          <p:cNvSpPr txBox="1">
            <a:spLocks noChangeArrowheads="1"/>
          </p:cNvSpPr>
          <p:nvPr/>
        </p:nvSpPr>
        <p:spPr bwMode="auto">
          <a:xfrm>
            <a:off x="6738671" y="1718127"/>
            <a:ext cx="1819255" cy="528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23" tIns="54411" rIns="108823" bIns="54411">
            <a:sp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1700" b="1" dirty="0"/>
              <a:t>ориентация на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sz="1700" b="1" dirty="0"/>
              <a:t>партнёра</a:t>
            </a:r>
          </a:p>
        </p:txBody>
      </p:sp>
      <p:sp>
        <p:nvSpPr>
          <p:cNvPr id="12299" name="TextBox 16"/>
          <p:cNvSpPr txBox="1">
            <a:spLocks noChangeArrowheads="1"/>
          </p:cNvSpPr>
          <p:nvPr/>
        </p:nvSpPr>
        <p:spPr bwMode="auto">
          <a:xfrm>
            <a:off x="9083900" y="1731394"/>
            <a:ext cx="2283028" cy="36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823" tIns="54411" rIns="108823" bIns="54411">
            <a:sp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b="1" dirty="0"/>
              <a:t>лидерство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646949"/>
            <a:ext cx="10692765" cy="77500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4</a:t>
            </a:r>
            <a:r>
              <a:rPr lang="ru-RU" dirty="0" smtClean="0"/>
              <a:t>. Повышение интереса учащихся </a:t>
            </a:r>
            <a:br>
              <a:rPr lang="ru-RU" dirty="0" smtClean="0"/>
            </a:br>
            <a:r>
              <a:rPr lang="ru-RU" dirty="0" smtClean="0"/>
              <a:t>к изучению математики и </a:t>
            </a:r>
            <a:br>
              <a:rPr lang="ru-RU" dirty="0" smtClean="0"/>
            </a:br>
            <a:r>
              <a:rPr lang="ru-RU" dirty="0" smtClean="0"/>
              <a:t>естественнонаучных предметов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785" y="1671693"/>
            <a:ext cx="11521280" cy="472816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i="1" dirty="0" smtClean="0"/>
              <a:t>1.</a:t>
            </a:r>
            <a:r>
              <a:rPr lang="ru-RU" b="1" i="1" dirty="0" smtClean="0"/>
              <a:t> </a:t>
            </a:r>
            <a:r>
              <a:rPr lang="ru-RU" i="1" kern="0" spc="-36" dirty="0" smtClean="0"/>
              <a:t>По сравнению с данными, полученными в 2011 году, несколько уменьшилось число российских учащихся 4 и 8 классов, которым нравится изучать математику и естественнонаучные предметы (на 5-10%).</a:t>
            </a:r>
          </a:p>
          <a:p>
            <a:pPr marL="0" indent="0">
              <a:buNone/>
            </a:pPr>
            <a:endParaRPr lang="en-US" i="1" dirty="0" smtClean="0"/>
          </a:p>
          <a:p>
            <a:pPr marL="0" lvl="0" indent="0" algn="just">
              <a:buNone/>
            </a:pPr>
            <a:r>
              <a:rPr lang="ru-RU" i="1" dirty="0" smtClean="0"/>
              <a:t>2. За период с 2006 по 2015 годы уменьшилось значение индекса удовлетворенности изучением естественнонаучных предметов в основной школе </a:t>
            </a:r>
          </a:p>
          <a:p>
            <a:pPr marL="0" indent="0" algn="just">
              <a:buNone/>
            </a:pPr>
            <a:endParaRPr lang="ru-RU" i="1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r>
              <a:rPr lang="ru-RU" sz="2800" dirty="0" smtClean="0"/>
              <a:t>по результатам исследования  </a:t>
            </a:r>
            <a:r>
              <a:rPr lang="en-US" sz="2800" dirty="0" smtClean="0"/>
              <a:t>PISA 20</a:t>
            </a:r>
            <a:r>
              <a:rPr lang="ru-RU" sz="2800" dirty="0" smtClean="0"/>
              <a:t>06</a:t>
            </a:r>
            <a:r>
              <a:rPr lang="en-US" sz="2800" dirty="0" smtClean="0"/>
              <a:t>-2015, TIMSS </a:t>
            </a:r>
            <a:r>
              <a:rPr lang="ru-RU" sz="2800" dirty="0" smtClean="0"/>
              <a:t>2011</a:t>
            </a:r>
            <a:r>
              <a:rPr lang="en-US" sz="2800" dirty="0" smtClean="0"/>
              <a:t>-2015</a:t>
            </a:r>
            <a:endParaRPr lang="ru-RU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47467" y="161906"/>
            <a:ext cx="1753598" cy="540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849" y="430926"/>
            <a:ext cx="10692765" cy="55898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3600" dirty="0"/>
              <a:t>Отношение к изучению предметов. </a:t>
            </a:r>
            <a:br>
              <a:rPr lang="ru-RU" sz="3600" dirty="0"/>
            </a:br>
            <a:r>
              <a:rPr lang="ru-RU" sz="3600" dirty="0"/>
              <a:t>4 класс и 8 класс.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842" y="6462514"/>
            <a:ext cx="4824536" cy="576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kern="0" spc="-36" dirty="0" smtClean="0"/>
              <a:t>По сравнению с данными, полученными в 2011 году, несколько уменьшилось число российских учащихся, которым нравится изучать математику (с 58% до 52%) и естествознание (с 62% до 58%).</a:t>
            </a:r>
            <a:endParaRPr lang="ru-RU" sz="1200" kern="0" spc="-36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899866" y="1230901"/>
            <a:ext cx="10153128" cy="163121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ctr" anchorCtr="0" compatLnSpc="1">
            <a:prstTxWarp prst="textNoShape">
              <a:avLst/>
            </a:prstTxWarp>
            <a:spAutoFit/>
          </a:bodyPr>
          <a:lstStyle/>
          <a:p>
            <a:pPr indent="273029" algn="just" defTabSz="914329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cap="all" dirty="0">
                <a:latin typeface="Arial" pitchFamily="34" charset="0"/>
                <a:ea typeface="Times New Roman" pitchFamily="18" charset="0"/>
                <a:cs typeface="Arial" pitchFamily="34" charset="0"/>
              </a:rPr>
              <a:t>Насколько вы согласны или не согласны со следующими высказываниями об изучении математики?</a:t>
            </a:r>
          </a:p>
          <a:p>
            <a:pPr indent="273029" algn="just" defTabSz="914329" fontAlgn="base">
              <a:spcBef>
                <a:spcPct val="0"/>
              </a:spcBef>
              <a:spcAft>
                <a:spcPct val="0"/>
              </a:spcAft>
            </a:pPr>
            <a:endParaRPr lang="ru-RU" sz="1000" b="1" cap="all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Я с удовольствием занимаюсь математикой. 		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Я бы хотел, чтобы мне не надо было изучать математику.*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Математика – скучный предмет.*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Я узнаю много интересного, изучая математику. 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algn="just" defTabSz="914329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defTabSz="914329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defTabSz="91432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«Полностью согласен», «Скорее согласен», «Скорее не согласен» или «Полностью не согласен». 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algn="just" defTabSz="91432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Для высказываний, обозначенных звездочкой (*) при обработке использовалась обратная шкала.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Содержимое 2"/>
          <p:cNvSpPr txBox="1">
            <a:spLocks/>
          </p:cNvSpPr>
          <p:nvPr/>
        </p:nvSpPr>
        <p:spPr>
          <a:xfrm>
            <a:off x="5796409" y="6480720"/>
            <a:ext cx="5472607" cy="629866"/>
          </a:xfrm>
          <a:prstGeom prst="rect">
            <a:avLst/>
          </a:prstGeom>
        </p:spPr>
        <p:txBody>
          <a:bodyPr vert="horz" lIns="104261" tIns="52131" rIns="104261" bIns="52131" rtlCol="0">
            <a:noAutofit/>
          </a:bodyPr>
          <a:lstStyle/>
          <a:p>
            <a:pPr lvl="0" algn="just">
              <a:lnSpc>
                <a:spcPct val="80000"/>
              </a:lnSpc>
            </a:pPr>
            <a:r>
              <a:rPr lang="ru-RU" sz="1200" dirty="0"/>
              <a:t>По сравнению с 2011 годом уменьшилось число учащихся, которым </a:t>
            </a:r>
            <a:r>
              <a:rPr lang="ru-RU" sz="1200" dirty="0" smtClean="0"/>
              <a:t>нравится </a:t>
            </a:r>
            <a:r>
              <a:rPr lang="ru-RU" sz="1200" dirty="0"/>
              <a:t>изучать математику и отдельные естественнонаучные предметы. Так, на 10% уменьшилось число учащихся, которым очень нравится изучать математику.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379063" y="1626344"/>
            <a:ext cx="5940425" cy="861768"/>
          </a:xfrm>
          <a:prstGeom prst="rect">
            <a:avLst/>
          </a:prstGeom>
        </p:spPr>
        <p:txBody>
          <a:bodyPr lIns="91433" tIns="45717" rIns="91433" bIns="45717">
            <a:spAutoFit/>
          </a:bodyPr>
          <a:lstStyle/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5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Мне нравится математика.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5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Мне нравятся любые занятия в школе, на которых нужно работать с числами.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5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Мне нравится решать задачи по математике.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5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Я с нетерпением жду уроки по математике.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5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Математика – один из моих любимых предметов.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403921" y="2945160"/>
            <a:ext cx="9217024" cy="276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329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Результаты учащихся  по математике и их отношение к изучению математики</a:t>
            </a:r>
            <a:endParaRPr lang="ru-RU" sz="1800" b="1" cap="all" dirty="0">
              <a:solidFill>
                <a:schemeClr val="tx2">
                  <a:lumMod val="50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856" y="3237645"/>
            <a:ext cx="4608512" cy="3224870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449" y="3236235"/>
            <a:ext cx="4608512" cy="3226279"/>
          </a:xfrm>
          <a:prstGeom prst="rect">
            <a:avLst/>
          </a:prstGeom>
          <a:solidFill>
            <a:schemeClr val="bg1"/>
          </a:solidFill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3" name="Рисунок 52" descr="IEA Home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6" y="125811"/>
            <a:ext cx="1440160" cy="529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53"/>
          <p:cNvGrpSpPr/>
          <p:nvPr/>
        </p:nvGrpSpPr>
        <p:grpSpPr>
          <a:xfrm>
            <a:off x="10999073" y="125882"/>
            <a:ext cx="774000" cy="648000"/>
            <a:chOff x="179784" y="5526412"/>
            <a:chExt cx="774000" cy="648000"/>
          </a:xfrm>
        </p:grpSpPr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179784" y="5526412"/>
              <a:ext cx="774000" cy="648000"/>
            </a:xfrm>
            <a:custGeom>
              <a:avLst/>
              <a:gdLst/>
              <a:ahLst/>
              <a:cxnLst>
                <a:cxn ang="0">
                  <a:pos x="0" y="684"/>
                </a:cxn>
                <a:cxn ang="0">
                  <a:pos x="816" y="684"/>
                </a:cxn>
                <a:cxn ang="0">
                  <a:pos x="816" y="0"/>
                </a:cxn>
                <a:cxn ang="0">
                  <a:pos x="0" y="0"/>
                </a:cxn>
                <a:cxn ang="0">
                  <a:pos x="0" y="684"/>
                </a:cxn>
              </a:cxnLst>
              <a:rect l="0" t="0" r="r" b="b"/>
              <a:pathLst>
                <a:path w="816" h="685">
                  <a:moveTo>
                    <a:pt x="0" y="684"/>
                  </a:moveTo>
                  <a:lnTo>
                    <a:pt x="816" y="684"/>
                  </a:lnTo>
                  <a:lnTo>
                    <a:pt x="816" y="0"/>
                  </a:lnTo>
                  <a:lnTo>
                    <a:pt x="0" y="0"/>
                  </a:lnTo>
                  <a:lnTo>
                    <a:pt x="0" y="6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219622" y="5578441"/>
              <a:ext cx="689581" cy="145682"/>
              <a:chOff x="8887" y="336"/>
              <a:chExt cx="727" cy="154"/>
            </a:xfrm>
          </p:grpSpPr>
          <p:sp>
            <p:nvSpPr>
              <p:cNvPr id="76" name="Freeform 12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89" y="20"/>
                  </a:cxn>
                  <a:cxn ang="0">
                    <a:pos x="53" y="20"/>
                  </a:cxn>
                  <a:cxn ang="0">
                    <a:pos x="53" y="29"/>
                  </a:cxn>
                  <a:cxn ang="0">
                    <a:pos x="53" y="39"/>
                  </a:cxn>
                  <a:cxn ang="0">
                    <a:pos x="53" y="118"/>
                  </a:cxn>
                  <a:cxn ang="0">
                    <a:pos x="53" y="126"/>
                  </a:cxn>
                  <a:cxn ang="0">
                    <a:pos x="52" y="131"/>
                  </a:cxn>
                  <a:cxn ang="0">
                    <a:pos x="52" y="135"/>
                  </a:cxn>
                  <a:cxn ang="0">
                    <a:pos x="51" y="137"/>
                  </a:cxn>
                  <a:cxn ang="0">
                    <a:pos x="27" y="146"/>
                  </a:cxn>
                  <a:cxn ang="0">
                    <a:pos x="27" y="149"/>
                  </a:cxn>
                  <a:cxn ang="0">
                    <a:pos x="48" y="148"/>
                  </a:cxn>
                  <a:cxn ang="0">
                    <a:pos x="67" y="148"/>
                  </a:cxn>
                  <a:cxn ang="0">
                    <a:pos x="111" y="148"/>
                  </a:cxn>
                  <a:cxn ang="0">
                    <a:pos x="114" y="146"/>
                  </a:cxn>
                  <a:cxn ang="0">
                    <a:pos x="92" y="138"/>
                  </a:cxn>
                  <a:cxn ang="0">
                    <a:pos x="90" y="137"/>
                  </a:cxn>
                  <a:cxn ang="0">
                    <a:pos x="89" y="131"/>
                  </a:cxn>
                  <a:cxn ang="0">
                    <a:pos x="88" y="118"/>
                  </a:cxn>
                  <a:cxn ang="0">
                    <a:pos x="88" y="39"/>
                  </a:cxn>
                  <a:cxn ang="0">
                    <a:pos x="88" y="29"/>
                  </a:cxn>
                  <a:cxn ang="0">
                    <a:pos x="89" y="20"/>
                  </a:cxn>
                </a:cxnLst>
                <a:rect l="0" t="0" r="r" b="b"/>
                <a:pathLst>
                  <a:path w="727" h="154">
                    <a:moveTo>
                      <a:pt x="89" y="20"/>
                    </a:moveTo>
                    <a:lnTo>
                      <a:pt x="53" y="20"/>
                    </a:lnTo>
                    <a:lnTo>
                      <a:pt x="53" y="29"/>
                    </a:lnTo>
                    <a:lnTo>
                      <a:pt x="53" y="39"/>
                    </a:lnTo>
                    <a:lnTo>
                      <a:pt x="53" y="118"/>
                    </a:lnTo>
                    <a:lnTo>
                      <a:pt x="53" y="126"/>
                    </a:lnTo>
                    <a:lnTo>
                      <a:pt x="52" y="131"/>
                    </a:lnTo>
                    <a:lnTo>
                      <a:pt x="52" y="135"/>
                    </a:lnTo>
                    <a:lnTo>
                      <a:pt x="51" y="137"/>
                    </a:lnTo>
                    <a:lnTo>
                      <a:pt x="27" y="146"/>
                    </a:lnTo>
                    <a:lnTo>
                      <a:pt x="27" y="149"/>
                    </a:lnTo>
                    <a:lnTo>
                      <a:pt x="48" y="148"/>
                    </a:lnTo>
                    <a:lnTo>
                      <a:pt x="67" y="148"/>
                    </a:lnTo>
                    <a:lnTo>
                      <a:pt x="111" y="148"/>
                    </a:lnTo>
                    <a:lnTo>
                      <a:pt x="114" y="146"/>
                    </a:lnTo>
                    <a:lnTo>
                      <a:pt x="92" y="138"/>
                    </a:lnTo>
                    <a:lnTo>
                      <a:pt x="90" y="137"/>
                    </a:lnTo>
                    <a:lnTo>
                      <a:pt x="89" y="131"/>
                    </a:lnTo>
                    <a:lnTo>
                      <a:pt x="88" y="118"/>
                    </a:lnTo>
                    <a:lnTo>
                      <a:pt x="88" y="39"/>
                    </a:lnTo>
                    <a:lnTo>
                      <a:pt x="88" y="29"/>
                    </a:lnTo>
                    <a:lnTo>
                      <a:pt x="89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7" name="Freeform 13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11" y="148"/>
                  </a:cxn>
                  <a:cxn ang="0">
                    <a:pos x="67" y="148"/>
                  </a:cxn>
                  <a:cxn ang="0">
                    <a:pos x="87" y="148"/>
                  </a:cxn>
                  <a:cxn ang="0">
                    <a:pos x="107" y="149"/>
                  </a:cxn>
                  <a:cxn ang="0">
                    <a:pos x="111" y="148"/>
                  </a:cxn>
                </a:cxnLst>
                <a:rect l="0" t="0" r="r" b="b"/>
                <a:pathLst>
                  <a:path w="727" h="154">
                    <a:moveTo>
                      <a:pt x="111" y="148"/>
                    </a:moveTo>
                    <a:lnTo>
                      <a:pt x="67" y="148"/>
                    </a:lnTo>
                    <a:lnTo>
                      <a:pt x="87" y="148"/>
                    </a:lnTo>
                    <a:lnTo>
                      <a:pt x="107" y="149"/>
                    </a:lnTo>
                    <a:lnTo>
                      <a:pt x="111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8" name="Freeform 14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45"/>
                  </a:cxn>
                  <a:cxn ang="0">
                    <a:pos x="3" y="45"/>
                  </a:cxn>
                  <a:cxn ang="0">
                    <a:pos x="10" y="27"/>
                  </a:cxn>
                  <a:cxn ang="0">
                    <a:pos x="12" y="20"/>
                  </a:cxn>
                  <a:cxn ang="0">
                    <a:pos x="142" y="20"/>
                  </a:cxn>
                  <a:cxn ang="0">
                    <a:pos x="142" y="5"/>
                  </a:cxn>
                  <a:cxn ang="0">
                    <a:pos x="82" y="5"/>
                  </a:cxn>
                  <a:cxn ang="0">
                    <a:pos x="59" y="5"/>
                  </a:cxn>
                  <a:cxn ang="0">
                    <a:pos x="38" y="4"/>
                  </a:cxn>
                  <a:cxn ang="0">
                    <a:pos x="1" y="3"/>
                  </a:cxn>
                </a:cxnLst>
                <a:rect l="0" t="0" r="r" b="b"/>
                <a:pathLst>
                  <a:path w="727" h="154">
                    <a:moveTo>
                      <a:pt x="1" y="3"/>
                    </a:moveTo>
                    <a:lnTo>
                      <a:pt x="0" y="45"/>
                    </a:lnTo>
                    <a:lnTo>
                      <a:pt x="3" y="45"/>
                    </a:lnTo>
                    <a:lnTo>
                      <a:pt x="10" y="27"/>
                    </a:lnTo>
                    <a:lnTo>
                      <a:pt x="12" y="20"/>
                    </a:lnTo>
                    <a:lnTo>
                      <a:pt x="142" y="20"/>
                    </a:lnTo>
                    <a:lnTo>
                      <a:pt x="142" y="5"/>
                    </a:lnTo>
                    <a:lnTo>
                      <a:pt x="82" y="5"/>
                    </a:lnTo>
                    <a:lnTo>
                      <a:pt x="59" y="5"/>
                    </a:lnTo>
                    <a:lnTo>
                      <a:pt x="38" y="4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9" name="Freeform 15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42" y="20"/>
                  </a:cxn>
                  <a:cxn ang="0">
                    <a:pos x="129" y="20"/>
                  </a:cxn>
                  <a:cxn ang="0">
                    <a:pos x="132" y="27"/>
                  </a:cxn>
                  <a:cxn ang="0">
                    <a:pos x="138" y="45"/>
                  </a:cxn>
                  <a:cxn ang="0">
                    <a:pos x="142" y="45"/>
                  </a:cxn>
                  <a:cxn ang="0">
                    <a:pos x="142" y="20"/>
                  </a:cxn>
                </a:cxnLst>
                <a:rect l="0" t="0" r="r" b="b"/>
                <a:pathLst>
                  <a:path w="727" h="154">
                    <a:moveTo>
                      <a:pt x="142" y="20"/>
                    </a:moveTo>
                    <a:lnTo>
                      <a:pt x="129" y="20"/>
                    </a:lnTo>
                    <a:lnTo>
                      <a:pt x="132" y="27"/>
                    </a:lnTo>
                    <a:lnTo>
                      <a:pt x="138" y="45"/>
                    </a:lnTo>
                    <a:lnTo>
                      <a:pt x="142" y="45"/>
                    </a:lnTo>
                    <a:lnTo>
                      <a:pt x="142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0" name="Freeform 16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42" y="3"/>
                  </a:cxn>
                  <a:cxn ang="0">
                    <a:pos x="102" y="5"/>
                  </a:cxn>
                  <a:cxn ang="0">
                    <a:pos x="82" y="5"/>
                  </a:cxn>
                  <a:cxn ang="0">
                    <a:pos x="142" y="5"/>
                  </a:cxn>
                  <a:cxn ang="0">
                    <a:pos x="142" y="3"/>
                  </a:cxn>
                </a:cxnLst>
                <a:rect l="0" t="0" r="r" b="b"/>
                <a:pathLst>
                  <a:path w="727" h="154">
                    <a:moveTo>
                      <a:pt x="142" y="3"/>
                    </a:moveTo>
                    <a:lnTo>
                      <a:pt x="102" y="5"/>
                    </a:lnTo>
                    <a:lnTo>
                      <a:pt x="82" y="5"/>
                    </a:lnTo>
                    <a:lnTo>
                      <a:pt x="142" y="5"/>
                    </a:lnTo>
                    <a:lnTo>
                      <a:pt x="14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1" name="Freeform 17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52" y="3"/>
                  </a:cxn>
                  <a:cxn ang="0">
                    <a:pos x="150" y="6"/>
                  </a:cxn>
                  <a:cxn ang="0">
                    <a:pos x="174" y="16"/>
                  </a:cxn>
                  <a:cxn ang="0">
                    <a:pos x="174" y="136"/>
                  </a:cxn>
                  <a:cxn ang="0">
                    <a:pos x="150" y="146"/>
                  </a:cxn>
                  <a:cxn ang="0">
                    <a:pos x="150" y="149"/>
                  </a:cxn>
                  <a:cxn ang="0">
                    <a:pos x="170" y="148"/>
                  </a:cxn>
                  <a:cxn ang="0">
                    <a:pos x="190" y="148"/>
                  </a:cxn>
                  <a:cxn ang="0">
                    <a:pos x="231" y="148"/>
                  </a:cxn>
                  <a:cxn ang="0">
                    <a:pos x="232" y="146"/>
                  </a:cxn>
                  <a:cxn ang="0">
                    <a:pos x="216" y="139"/>
                  </a:cxn>
                  <a:cxn ang="0">
                    <a:pos x="211" y="137"/>
                  </a:cxn>
                  <a:cxn ang="0">
                    <a:pos x="209" y="122"/>
                  </a:cxn>
                  <a:cxn ang="0">
                    <a:pos x="208" y="110"/>
                  </a:cxn>
                  <a:cxn ang="0">
                    <a:pos x="208" y="16"/>
                  </a:cxn>
                  <a:cxn ang="0">
                    <a:pos x="232" y="6"/>
                  </a:cxn>
                  <a:cxn ang="0">
                    <a:pos x="232" y="5"/>
                  </a:cxn>
                  <a:cxn ang="0">
                    <a:pos x="192" y="5"/>
                  </a:cxn>
                  <a:cxn ang="0">
                    <a:pos x="172" y="4"/>
                  </a:cxn>
                  <a:cxn ang="0">
                    <a:pos x="152" y="3"/>
                  </a:cxn>
                </a:cxnLst>
                <a:rect l="0" t="0" r="r" b="b"/>
                <a:pathLst>
                  <a:path w="727" h="154">
                    <a:moveTo>
                      <a:pt x="152" y="3"/>
                    </a:moveTo>
                    <a:lnTo>
                      <a:pt x="150" y="6"/>
                    </a:lnTo>
                    <a:lnTo>
                      <a:pt x="174" y="16"/>
                    </a:lnTo>
                    <a:lnTo>
                      <a:pt x="174" y="136"/>
                    </a:lnTo>
                    <a:lnTo>
                      <a:pt x="150" y="146"/>
                    </a:lnTo>
                    <a:lnTo>
                      <a:pt x="150" y="149"/>
                    </a:lnTo>
                    <a:lnTo>
                      <a:pt x="170" y="148"/>
                    </a:lnTo>
                    <a:lnTo>
                      <a:pt x="190" y="148"/>
                    </a:lnTo>
                    <a:lnTo>
                      <a:pt x="231" y="148"/>
                    </a:lnTo>
                    <a:lnTo>
                      <a:pt x="232" y="146"/>
                    </a:lnTo>
                    <a:lnTo>
                      <a:pt x="216" y="139"/>
                    </a:lnTo>
                    <a:lnTo>
                      <a:pt x="211" y="137"/>
                    </a:lnTo>
                    <a:lnTo>
                      <a:pt x="209" y="122"/>
                    </a:lnTo>
                    <a:lnTo>
                      <a:pt x="208" y="110"/>
                    </a:lnTo>
                    <a:lnTo>
                      <a:pt x="208" y="16"/>
                    </a:lnTo>
                    <a:lnTo>
                      <a:pt x="232" y="6"/>
                    </a:lnTo>
                    <a:lnTo>
                      <a:pt x="232" y="5"/>
                    </a:lnTo>
                    <a:lnTo>
                      <a:pt x="192" y="5"/>
                    </a:lnTo>
                    <a:lnTo>
                      <a:pt x="172" y="4"/>
                    </a:lnTo>
                    <a:lnTo>
                      <a:pt x="15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2" name="Freeform 18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231" y="148"/>
                  </a:cxn>
                  <a:cxn ang="0">
                    <a:pos x="190" y="148"/>
                  </a:cxn>
                  <a:cxn ang="0">
                    <a:pos x="210" y="148"/>
                  </a:cxn>
                  <a:cxn ang="0">
                    <a:pos x="230" y="149"/>
                  </a:cxn>
                  <a:cxn ang="0">
                    <a:pos x="231" y="148"/>
                  </a:cxn>
                </a:cxnLst>
                <a:rect l="0" t="0" r="r" b="b"/>
                <a:pathLst>
                  <a:path w="727" h="154">
                    <a:moveTo>
                      <a:pt x="231" y="148"/>
                    </a:moveTo>
                    <a:lnTo>
                      <a:pt x="190" y="148"/>
                    </a:lnTo>
                    <a:lnTo>
                      <a:pt x="210" y="148"/>
                    </a:lnTo>
                    <a:lnTo>
                      <a:pt x="230" y="149"/>
                    </a:lnTo>
                    <a:lnTo>
                      <a:pt x="231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3" name="Freeform 19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232" y="3"/>
                  </a:cxn>
                  <a:cxn ang="0">
                    <a:pos x="212" y="4"/>
                  </a:cxn>
                  <a:cxn ang="0">
                    <a:pos x="192" y="5"/>
                  </a:cxn>
                  <a:cxn ang="0">
                    <a:pos x="232" y="5"/>
                  </a:cxn>
                  <a:cxn ang="0">
                    <a:pos x="232" y="3"/>
                  </a:cxn>
                </a:cxnLst>
                <a:rect l="0" t="0" r="r" b="b"/>
                <a:pathLst>
                  <a:path w="727" h="154">
                    <a:moveTo>
                      <a:pt x="232" y="3"/>
                    </a:moveTo>
                    <a:lnTo>
                      <a:pt x="212" y="4"/>
                    </a:lnTo>
                    <a:lnTo>
                      <a:pt x="192" y="5"/>
                    </a:lnTo>
                    <a:lnTo>
                      <a:pt x="232" y="5"/>
                    </a:lnTo>
                    <a:lnTo>
                      <a:pt x="23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4" name="Freeform 20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248" y="3"/>
                  </a:cxn>
                  <a:cxn ang="0">
                    <a:pos x="248" y="6"/>
                  </a:cxn>
                  <a:cxn ang="0">
                    <a:pos x="271" y="16"/>
                  </a:cxn>
                  <a:cxn ang="0">
                    <a:pos x="271" y="17"/>
                  </a:cxn>
                  <a:cxn ang="0">
                    <a:pos x="272" y="26"/>
                  </a:cxn>
                  <a:cxn ang="0">
                    <a:pos x="271" y="33"/>
                  </a:cxn>
                  <a:cxn ang="0">
                    <a:pos x="270" y="48"/>
                  </a:cxn>
                  <a:cxn ang="0">
                    <a:pos x="268" y="68"/>
                  </a:cxn>
                  <a:cxn ang="0">
                    <a:pos x="264" y="92"/>
                  </a:cxn>
                  <a:cxn ang="0">
                    <a:pos x="260" y="120"/>
                  </a:cxn>
                  <a:cxn ang="0">
                    <a:pos x="258" y="136"/>
                  </a:cxn>
                  <a:cxn ang="0">
                    <a:pos x="257" y="138"/>
                  </a:cxn>
                  <a:cxn ang="0">
                    <a:pos x="253" y="140"/>
                  </a:cxn>
                  <a:cxn ang="0">
                    <a:pos x="238" y="146"/>
                  </a:cxn>
                  <a:cxn ang="0">
                    <a:pos x="238" y="149"/>
                  </a:cxn>
                  <a:cxn ang="0">
                    <a:pos x="257" y="148"/>
                  </a:cxn>
                  <a:cxn ang="0">
                    <a:pos x="300" y="148"/>
                  </a:cxn>
                  <a:cxn ang="0">
                    <a:pos x="300" y="146"/>
                  </a:cxn>
                  <a:cxn ang="0">
                    <a:pos x="284" y="140"/>
                  </a:cxn>
                  <a:cxn ang="0">
                    <a:pos x="280" y="138"/>
                  </a:cxn>
                  <a:cxn ang="0">
                    <a:pos x="278" y="137"/>
                  </a:cxn>
                  <a:cxn ang="0">
                    <a:pos x="278" y="129"/>
                  </a:cxn>
                  <a:cxn ang="0">
                    <a:pos x="279" y="118"/>
                  </a:cxn>
                  <a:cxn ang="0">
                    <a:pos x="281" y="98"/>
                  </a:cxn>
                  <a:cxn ang="0">
                    <a:pos x="283" y="75"/>
                  </a:cxn>
                  <a:cxn ang="0">
                    <a:pos x="286" y="52"/>
                  </a:cxn>
                  <a:cxn ang="0">
                    <a:pos x="288" y="43"/>
                  </a:cxn>
                  <a:cxn ang="0">
                    <a:pos x="327" y="43"/>
                  </a:cxn>
                  <a:cxn ang="0">
                    <a:pos x="322" y="34"/>
                  </a:cxn>
                  <a:cxn ang="0">
                    <a:pos x="312" y="12"/>
                  </a:cxn>
                  <a:cxn ang="0">
                    <a:pos x="303" y="5"/>
                  </a:cxn>
                  <a:cxn ang="0">
                    <a:pos x="276" y="5"/>
                  </a:cxn>
                  <a:cxn ang="0">
                    <a:pos x="248" y="3"/>
                  </a:cxn>
                </a:cxnLst>
                <a:rect l="0" t="0" r="r" b="b"/>
                <a:pathLst>
                  <a:path w="727" h="154">
                    <a:moveTo>
                      <a:pt x="248" y="3"/>
                    </a:moveTo>
                    <a:lnTo>
                      <a:pt x="248" y="6"/>
                    </a:lnTo>
                    <a:lnTo>
                      <a:pt x="271" y="16"/>
                    </a:lnTo>
                    <a:lnTo>
                      <a:pt x="271" y="17"/>
                    </a:lnTo>
                    <a:lnTo>
                      <a:pt x="272" y="26"/>
                    </a:lnTo>
                    <a:lnTo>
                      <a:pt x="271" y="33"/>
                    </a:lnTo>
                    <a:lnTo>
                      <a:pt x="270" y="48"/>
                    </a:lnTo>
                    <a:lnTo>
                      <a:pt x="268" y="68"/>
                    </a:lnTo>
                    <a:lnTo>
                      <a:pt x="264" y="92"/>
                    </a:lnTo>
                    <a:lnTo>
                      <a:pt x="260" y="120"/>
                    </a:lnTo>
                    <a:lnTo>
                      <a:pt x="258" y="136"/>
                    </a:lnTo>
                    <a:lnTo>
                      <a:pt x="257" y="138"/>
                    </a:lnTo>
                    <a:lnTo>
                      <a:pt x="253" y="140"/>
                    </a:lnTo>
                    <a:lnTo>
                      <a:pt x="238" y="146"/>
                    </a:lnTo>
                    <a:lnTo>
                      <a:pt x="238" y="149"/>
                    </a:lnTo>
                    <a:lnTo>
                      <a:pt x="257" y="148"/>
                    </a:lnTo>
                    <a:lnTo>
                      <a:pt x="300" y="148"/>
                    </a:lnTo>
                    <a:lnTo>
                      <a:pt x="300" y="146"/>
                    </a:lnTo>
                    <a:lnTo>
                      <a:pt x="284" y="140"/>
                    </a:lnTo>
                    <a:lnTo>
                      <a:pt x="280" y="138"/>
                    </a:lnTo>
                    <a:lnTo>
                      <a:pt x="278" y="137"/>
                    </a:lnTo>
                    <a:lnTo>
                      <a:pt x="278" y="129"/>
                    </a:lnTo>
                    <a:lnTo>
                      <a:pt x="279" y="118"/>
                    </a:lnTo>
                    <a:lnTo>
                      <a:pt x="281" y="98"/>
                    </a:lnTo>
                    <a:lnTo>
                      <a:pt x="283" y="75"/>
                    </a:lnTo>
                    <a:lnTo>
                      <a:pt x="286" y="52"/>
                    </a:lnTo>
                    <a:lnTo>
                      <a:pt x="288" y="43"/>
                    </a:lnTo>
                    <a:lnTo>
                      <a:pt x="327" y="43"/>
                    </a:lnTo>
                    <a:lnTo>
                      <a:pt x="322" y="34"/>
                    </a:lnTo>
                    <a:lnTo>
                      <a:pt x="312" y="12"/>
                    </a:lnTo>
                    <a:lnTo>
                      <a:pt x="303" y="5"/>
                    </a:lnTo>
                    <a:lnTo>
                      <a:pt x="276" y="5"/>
                    </a:lnTo>
                    <a:lnTo>
                      <a:pt x="248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" name="Freeform 21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00" y="148"/>
                  </a:cxn>
                  <a:cxn ang="0">
                    <a:pos x="279" y="148"/>
                  </a:cxn>
                  <a:cxn ang="0">
                    <a:pos x="300" y="149"/>
                  </a:cxn>
                  <a:cxn ang="0">
                    <a:pos x="300" y="148"/>
                  </a:cxn>
                </a:cxnLst>
                <a:rect l="0" t="0" r="r" b="b"/>
                <a:pathLst>
                  <a:path w="727" h="154">
                    <a:moveTo>
                      <a:pt x="300" y="148"/>
                    </a:moveTo>
                    <a:lnTo>
                      <a:pt x="279" y="148"/>
                    </a:lnTo>
                    <a:lnTo>
                      <a:pt x="300" y="149"/>
                    </a:lnTo>
                    <a:lnTo>
                      <a:pt x="300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" name="Freeform 22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27" y="43"/>
                  </a:cxn>
                  <a:cxn ang="0">
                    <a:pos x="288" y="43"/>
                  </a:cxn>
                  <a:cxn ang="0">
                    <a:pos x="296" y="62"/>
                  </a:cxn>
                  <a:cxn ang="0">
                    <a:pos x="304" y="80"/>
                  </a:cxn>
                  <a:cxn ang="0">
                    <a:pos x="312" y="98"/>
                  </a:cxn>
                  <a:cxn ang="0">
                    <a:pos x="320" y="116"/>
                  </a:cxn>
                  <a:cxn ang="0">
                    <a:pos x="328" y="135"/>
                  </a:cxn>
                  <a:cxn ang="0">
                    <a:pos x="344" y="149"/>
                  </a:cxn>
                  <a:cxn ang="0">
                    <a:pos x="351" y="131"/>
                  </a:cxn>
                  <a:cxn ang="0">
                    <a:pos x="359" y="112"/>
                  </a:cxn>
                  <a:cxn ang="0">
                    <a:pos x="367" y="94"/>
                  </a:cxn>
                  <a:cxn ang="0">
                    <a:pos x="375" y="77"/>
                  </a:cxn>
                  <a:cxn ang="0">
                    <a:pos x="357" y="77"/>
                  </a:cxn>
                  <a:cxn ang="0">
                    <a:pos x="345" y="69"/>
                  </a:cxn>
                  <a:cxn ang="0">
                    <a:pos x="333" y="54"/>
                  </a:cxn>
                  <a:cxn ang="0">
                    <a:pos x="327" y="43"/>
                  </a:cxn>
                </a:cxnLst>
                <a:rect l="0" t="0" r="r" b="b"/>
                <a:pathLst>
                  <a:path w="727" h="154">
                    <a:moveTo>
                      <a:pt x="327" y="43"/>
                    </a:moveTo>
                    <a:lnTo>
                      <a:pt x="288" y="43"/>
                    </a:lnTo>
                    <a:lnTo>
                      <a:pt x="296" y="62"/>
                    </a:lnTo>
                    <a:lnTo>
                      <a:pt x="304" y="80"/>
                    </a:lnTo>
                    <a:lnTo>
                      <a:pt x="312" y="98"/>
                    </a:lnTo>
                    <a:lnTo>
                      <a:pt x="320" y="116"/>
                    </a:lnTo>
                    <a:lnTo>
                      <a:pt x="328" y="135"/>
                    </a:lnTo>
                    <a:lnTo>
                      <a:pt x="344" y="149"/>
                    </a:lnTo>
                    <a:lnTo>
                      <a:pt x="351" y="131"/>
                    </a:lnTo>
                    <a:lnTo>
                      <a:pt x="359" y="112"/>
                    </a:lnTo>
                    <a:lnTo>
                      <a:pt x="367" y="94"/>
                    </a:lnTo>
                    <a:lnTo>
                      <a:pt x="375" y="77"/>
                    </a:lnTo>
                    <a:lnTo>
                      <a:pt x="357" y="77"/>
                    </a:lnTo>
                    <a:lnTo>
                      <a:pt x="345" y="69"/>
                    </a:lnTo>
                    <a:lnTo>
                      <a:pt x="333" y="54"/>
                    </a:lnTo>
                    <a:lnTo>
                      <a:pt x="327" y="4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" name="Freeform 23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27" y="39"/>
                  </a:cxn>
                  <a:cxn ang="0">
                    <a:pos x="392" y="39"/>
                  </a:cxn>
                  <a:cxn ang="0">
                    <a:pos x="395" y="62"/>
                  </a:cxn>
                  <a:cxn ang="0">
                    <a:pos x="397" y="83"/>
                  </a:cxn>
                  <a:cxn ang="0">
                    <a:pos x="400" y="106"/>
                  </a:cxn>
                  <a:cxn ang="0">
                    <a:pos x="401" y="125"/>
                  </a:cxn>
                  <a:cxn ang="0">
                    <a:pos x="402" y="136"/>
                  </a:cxn>
                  <a:cxn ang="0">
                    <a:pos x="400" y="138"/>
                  </a:cxn>
                  <a:cxn ang="0">
                    <a:pos x="397" y="139"/>
                  </a:cxn>
                  <a:cxn ang="0">
                    <a:pos x="379" y="146"/>
                  </a:cxn>
                  <a:cxn ang="0">
                    <a:pos x="379" y="149"/>
                  </a:cxn>
                  <a:cxn ang="0">
                    <a:pos x="404" y="148"/>
                  </a:cxn>
                  <a:cxn ang="0">
                    <a:pos x="459" y="148"/>
                  </a:cxn>
                  <a:cxn ang="0">
                    <a:pos x="461" y="146"/>
                  </a:cxn>
                  <a:cxn ang="0">
                    <a:pos x="444" y="139"/>
                  </a:cxn>
                  <a:cxn ang="0">
                    <a:pos x="440" y="137"/>
                  </a:cxn>
                  <a:cxn ang="0">
                    <a:pos x="440" y="136"/>
                  </a:cxn>
                  <a:cxn ang="0">
                    <a:pos x="439" y="136"/>
                  </a:cxn>
                  <a:cxn ang="0">
                    <a:pos x="438" y="129"/>
                  </a:cxn>
                  <a:cxn ang="0">
                    <a:pos x="435" y="106"/>
                  </a:cxn>
                  <a:cxn ang="0">
                    <a:pos x="431" y="82"/>
                  </a:cxn>
                  <a:cxn ang="0">
                    <a:pos x="429" y="60"/>
                  </a:cxn>
                  <a:cxn ang="0">
                    <a:pos x="427" y="41"/>
                  </a:cxn>
                  <a:cxn ang="0">
                    <a:pos x="427" y="39"/>
                  </a:cxn>
                </a:cxnLst>
                <a:rect l="0" t="0" r="r" b="b"/>
                <a:pathLst>
                  <a:path w="727" h="154">
                    <a:moveTo>
                      <a:pt x="427" y="39"/>
                    </a:moveTo>
                    <a:lnTo>
                      <a:pt x="392" y="39"/>
                    </a:lnTo>
                    <a:lnTo>
                      <a:pt x="395" y="62"/>
                    </a:lnTo>
                    <a:lnTo>
                      <a:pt x="397" y="83"/>
                    </a:lnTo>
                    <a:lnTo>
                      <a:pt x="400" y="106"/>
                    </a:lnTo>
                    <a:lnTo>
                      <a:pt x="401" y="125"/>
                    </a:lnTo>
                    <a:lnTo>
                      <a:pt x="402" y="136"/>
                    </a:lnTo>
                    <a:lnTo>
                      <a:pt x="400" y="138"/>
                    </a:lnTo>
                    <a:lnTo>
                      <a:pt x="397" y="139"/>
                    </a:lnTo>
                    <a:lnTo>
                      <a:pt x="379" y="146"/>
                    </a:lnTo>
                    <a:lnTo>
                      <a:pt x="379" y="149"/>
                    </a:lnTo>
                    <a:lnTo>
                      <a:pt x="404" y="148"/>
                    </a:lnTo>
                    <a:lnTo>
                      <a:pt x="459" y="148"/>
                    </a:lnTo>
                    <a:lnTo>
                      <a:pt x="461" y="146"/>
                    </a:lnTo>
                    <a:lnTo>
                      <a:pt x="444" y="139"/>
                    </a:lnTo>
                    <a:lnTo>
                      <a:pt x="440" y="137"/>
                    </a:lnTo>
                    <a:lnTo>
                      <a:pt x="440" y="136"/>
                    </a:lnTo>
                    <a:lnTo>
                      <a:pt x="439" y="136"/>
                    </a:lnTo>
                    <a:lnTo>
                      <a:pt x="438" y="129"/>
                    </a:lnTo>
                    <a:lnTo>
                      <a:pt x="435" y="106"/>
                    </a:lnTo>
                    <a:lnTo>
                      <a:pt x="431" y="82"/>
                    </a:lnTo>
                    <a:lnTo>
                      <a:pt x="429" y="60"/>
                    </a:lnTo>
                    <a:lnTo>
                      <a:pt x="427" y="41"/>
                    </a:lnTo>
                    <a:lnTo>
                      <a:pt x="427" y="3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" name="Freeform 24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59" y="148"/>
                  </a:cxn>
                  <a:cxn ang="0">
                    <a:pos x="417" y="148"/>
                  </a:cxn>
                  <a:cxn ang="0">
                    <a:pos x="437" y="148"/>
                  </a:cxn>
                  <a:cxn ang="0">
                    <a:pos x="457" y="149"/>
                  </a:cxn>
                  <a:cxn ang="0">
                    <a:pos x="459" y="148"/>
                  </a:cxn>
                </a:cxnLst>
                <a:rect l="0" t="0" r="r" b="b"/>
                <a:pathLst>
                  <a:path w="727" h="154">
                    <a:moveTo>
                      <a:pt x="459" y="148"/>
                    </a:moveTo>
                    <a:lnTo>
                      <a:pt x="417" y="148"/>
                    </a:lnTo>
                    <a:lnTo>
                      <a:pt x="437" y="148"/>
                    </a:lnTo>
                    <a:lnTo>
                      <a:pt x="457" y="149"/>
                    </a:lnTo>
                    <a:lnTo>
                      <a:pt x="459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" name="Freeform 25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89" y="3"/>
                  </a:cxn>
                  <a:cxn ang="0">
                    <a:pos x="381" y="23"/>
                  </a:cxn>
                  <a:cxn ang="0">
                    <a:pos x="373" y="41"/>
                  </a:cxn>
                  <a:cxn ang="0">
                    <a:pos x="365" y="59"/>
                  </a:cxn>
                  <a:cxn ang="0">
                    <a:pos x="357" y="77"/>
                  </a:cxn>
                  <a:cxn ang="0">
                    <a:pos x="375" y="77"/>
                  </a:cxn>
                  <a:cxn ang="0">
                    <a:pos x="392" y="39"/>
                  </a:cxn>
                  <a:cxn ang="0">
                    <a:pos x="392" y="39"/>
                  </a:cxn>
                  <a:cxn ang="0">
                    <a:pos x="427" y="39"/>
                  </a:cxn>
                  <a:cxn ang="0">
                    <a:pos x="426" y="26"/>
                  </a:cxn>
                  <a:cxn ang="0">
                    <a:pos x="426" y="17"/>
                  </a:cxn>
                  <a:cxn ang="0">
                    <a:pos x="426" y="15"/>
                  </a:cxn>
                  <a:cxn ang="0">
                    <a:pos x="429" y="14"/>
                  </a:cxn>
                  <a:cxn ang="0">
                    <a:pos x="448" y="6"/>
                  </a:cxn>
                  <a:cxn ang="0">
                    <a:pos x="448" y="5"/>
                  </a:cxn>
                  <a:cxn ang="0">
                    <a:pos x="406" y="5"/>
                  </a:cxn>
                  <a:cxn ang="0">
                    <a:pos x="396" y="4"/>
                  </a:cxn>
                  <a:cxn ang="0">
                    <a:pos x="389" y="3"/>
                  </a:cxn>
                </a:cxnLst>
                <a:rect l="0" t="0" r="r" b="b"/>
                <a:pathLst>
                  <a:path w="727" h="154">
                    <a:moveTo>
                      <a:pt x="389" y="3"/>
                    </a:moveTo>
                    <a:lnTo>
                      <a:pt x="381" y="23"/>
                    </a:lnTo>
                    <a:lnTo>
                      <a:pt x="373" y="41"/>
                    </a:lnTo>
                    <a:lnTo>
                      <a:pt x="365" y="59"/>
                    </a:lnTo>
                    <a:lnTo>
                      <a:pt x="357" y="77"/>
                    </a:lnTo>
                    <a:lnTo>
                      <a:pt x="375" y="77"/>
                    </a:lnTo>
                    <a:lnTo>
                      <a:pt x="392" y="39"/>
                    </a:lnTo>
                    <a:lnTo>
                      <a:pt x="427" y="39"/>
                    </a:lnTo>
                    <a:lnTo>
                      <a:pt x="426" y="26"/>
                    </a:lnTo>
                    <a:lnTo>
                      <a:pt x="426" y="17"/>
                    </a:lnTo>
                    <a:lnTo>
                      <a:pt x="426" y="15"/>
                    </a:lnTo>
                    <a:lnTo>
                      <a:pt x="429" y="14"/>
                    </a:lnTo>
                    <a:lnTo>
                      <a:pt x="448" y="6"/>
                    </a:lnTo>
                    <a:lnTo>
                      <a:pt x="448" y="5"/>
                    </a:lnTo>
                    <a:lnTo>
                      <a:pt x="406" y="5"/>
                    </a:lnTo>
                    <a:lnTo>
                      <a:pt x="396" y="4"/>
                    </a:lnTo>
                    <a:lnTo>
                      <a:pt x="389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" name="Freeform 26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02" y="4"/>
                  </a:cxn>
                  <a:cxn ang="0">
                    <a:pos x="291" y="5"/>
                  </a:cxn>
                  <a:cxn ang="0">
                    <a:pos x="303" y="5"/>
                  </a:cxn>
                  <a:cxn ang="0">
                    <a:pos x="302" y="4"/>
                  </a:cxn>
                </a:cxnLst>
                <a:rect l="0" t="0" r="r" b="b"/>
                <a:pathLst>
                  <a:path w="727" h="154">
                    <a:moveTo>
                      <a:pt x="302" y="4"/>
                    </a:moveTo>
                    <a:lnTo>
                      <a:pt x="291" y="5"/>
                    </a:lnTo>
                    <a:lnTo>
                      <a:pt x="303" y="5"/>
                    </a:lnTo>
                    <a:lnTo>
                      <a:pt x="302" y="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" name="Freeform 27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48" y="3"/>
                  </a:cxn>
                  <a:cxn ang="0">
                    <a:pos x="423" y="5"/>
                  </a:cxn>
                  <a:cxn ang="0">
                    <a:pos x="448" y="5"/>
                  </a:cxn>
                  <a:cxn ang="0">
                    <a:pos x="448" y="3"/>
                  </a:cxn>
                </a:cxnLst>
                <a:rect l="0" t="0" r="r" b="b"/>
                <a:pathLst>
                  <a:path w="727" h="154">
                    <a:moveTo>
                      <a:pt x="448" y="3"/>
                    </a:moveTo>
                    <a:lnTo>
                      <a:pt x="423" y="5"/>
                    </a:lnTo>
                    <a:lnTo>
                      <a:pt x="448" y="5"/>
                    </a:lnTo>
                    <a:lnTo>
                      <a:pt x="448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" name="Freeform 28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84" y="106"/>
                  </a:cxn>
                  <a:cxn ang="0">
                    <a:pos x="480" y="106"/>
                  </a:cxn>
                  <a:cxn ang="0">
                    <a:pos x="479" y="146"/>
                  </a:cxn>
                  <a:cxn ang="0">
                    <a:pos x="492" y="150"/>
                  </a:cxn>
                  <a:cxn ang="0">
                    <a:pos x="514" y="153"/>
                  </a:cxn>
                  <a:cxn ang="0">
                    <a:pos x="538" y="151"/>
                  </a:cxn>
                  <a:cxn ang="0">
                    <a:pos x="560" y="145"/>
                  </a:cxn>
                  <a:cxn ang="0">
                    <a:pos x="567" y="141"/>
                  </a:cxn>
                  <a:cxn ang="0">
                    <a:pos x="511" y="141"/>
                  </a:cxn>
                  <a:cxn ang="0">
                    <a:pos x="496" y="137"/>
                  </a:cxn>
                  <a:cxn ang="0">
                    <a:pos x="494" y="132"/>
                  </a:cxn>
                  <a:cxn ang="0">
                    <a:pos x="484" y="106"/>
                  </a:cxn>
                </a:cxnLst>
                <a:rect l="0" t="0" r="r" b="b"/>
                <a:pathLst>
                  <a:path w="727" h="154">
                    <a:moveTo>
                      <a:pt x="484" y="106"/>
                    </a:moveTo>
                    <a:lnTo>
                      <a:pt x="480" y="106"/>
                    </a:lnTo>
                    <a:lnTo>
                      <a:pt x="479" y="146"/>
                    </a:lnTo>
                    <a:lnTo>
                      <a:pt x="492" y="150"/>
                    </a:lnTo>
                    <a:lnTo>
                      <a:pt x="514" y="153"/>
                    </a:lnTo>
                    <a:lnTo>
                      <a:pt x="538" y="151"/>
                    </a:lnTo>
                    <a:lnTo>
                      <a:pt x="560" y="145"/>
                    </a:lnTo>
                    <a:lnTo>
                      <a:pt x="567" y="141"/>
                    </a:lnTo>
                    <a:lnTo>
                      <a:pt x="511" y="141"/>
                    </a:lnTo>
                    <a:lnTo>
                      <a:pt x="496" y="137"/>
                    </a:lnTo>
                    <a:lnTo>
                      <a:pt x="494" y="132"/>
                    </a:lnTo>
                    <a:lnTo>
                      <a:pt x="484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" name="Freeform 29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553" y="0"/>
                  </a:cxn>
                  <a:cxn ang="0">
                    <a:pos x="543" y="0"/>
                  </a:cxn>
                  <a:cxn ang="0">
                    <a:pos x="517" y="2"/>
                  </a:cxn>
                  <a:cxn ang="0">
                    <a:pos x="497" y="10"/>
                  </a:cxn>
                  <a:cxn ang="0">
                    <a:pos x="483" y="25"/>
                  </a:cxn>
                  <a:cxn ang="0">
                    <a:pos x="485" y="50"/>
                  </a:cxn>
                  <a:cxn ang="0">
                    <a:pos x="495" y="68"/>
                  </a:cxn>
                  <a:cxn ang="0">
                    <a:pos x="510" y="80"/>
                  </a:cxn>
                  <a:cxn ang="0">
                    <a:pos x="525" y="90"/>
                  </a:cxn>
                  <a:cxn ang="0">
                    <a:pos x="539" y="99"/>
                  </a:cxn>
                  <a:cxn ang="0">
                    <a:pos x="547" y="109"/>
                  </a:cxn>
                  <a:cxn ang="0">
                    <a:pos x="541" y="132"/>
                  </a:cxn>
                  <a:cxn ang="0">
                    <a:pos x="524" y="140"/>
                  </a:cxn>
                  <a:cxn ang="0">
                    <a:pos x="511" y="141"/>
                  </a:cxn>
                  <a:cxn ang="0">
                    <a:pos x="567" y="141"/>
                  </a:cxn>
                  <a:cxn ang="0">
                    <a:pos x="578" y="134"/>
                  </a:cxn>
                  <a:cxn ang="0">
                    <a:pos x="587" y="116"/>
                  </a:cxn>
                  <a:cxn ang="0">
                    <a:pos x="582" y="93"/>
                  </a:cxn>
                  <a:cxn ang="0">
                    <a:pos x="570" y="78"/>
                  </a:cxn>
                  <a:cxn ang="0">
                    <a:pos x="554" y="68"/>
                  </a:cxn>
                  <a:cxn ang="0">
                    <a:pos x="538" y="59"/>
                  </a:cxn>
                  <a:cxn ang="0">
                    <a:pos x="524" y="50"/>
                  </a:cxn>
                  <a:cxn ang="0">
                    <a:pos x="517" y="38"/>
                  </a:cxn>
                  <a:cxn ang="0">
                    <a:pos x="517" y="19"/>
                  </a:cxn>
                  <a:cxn ang="0">
                    <a:pos x="530" y="12"/>
                  </a:cxn>
                  <a:cxn ang="0">
                    <a:pos x="581" y="12"/>
                  </a:cxn>
                  <a:cxn ang="0">
                    <a:pos x="581" y="5"/>
                  </a:cxn>
                  <a:cxn ang="0">
                    <a:pos x="567" y="2"/>
                  </a:cxn>
                  <a:cxn ang="0">
                    <a:pos x="553" y="0"/>
                  </a:cxn>
                </a:cxnLst>
                <a:rect l="0" t="0" r="r" b="b"/>
                <a:pathLst>
                  <a:path w="727" h="154">
                    <a:moveTo>
                      <a:pt x="553" y="0"/>
                    </a:moveTo>
                    <a:lnTo>
                      <a:pt x="543" y="0"/>
                    </a:lnTo>
                    <a:lnTo>
                      <a:pt x="517" y="2"/>
                    </a:lnTo>
                    <a:lnTo>
                      <a:pt x="497" y="10"/>
                    </a:lnTo>
                    <a:lnTo>
                      <a:pt x="483" y="25"/>
                    </a:lnTo>
                    <a:lnTo>
                      <a:pt x="485" y="50"/>
                    </a:lnTo>
                    <a:lnTo>
                      <a:pt x="495" y="68"/>
                    </a:lnTo>
                    <a:lnTo>
                      <a:pt x="510" y="80"/>
                    </a:lnTo>
                    <a:lnTo>
                      <a:pt x="525" y="90"/>
                    </a:lnTo>
                    <a:lnTo>
                      <a:pt x="539" y="99"/>
                    </a:lnTo>
                    <a:lnTo>
                      <a:pt x="547" y="109"/>
                    </a:lnTo>
                    <a:lnTo>
                      <a:pt x="541" y="132"/>
                    </a:lnTo>
                    <a:lnTo>
                      <a:pt x="524" y="140"/>
                    </a:lnTo>
                    <a:lnTo>
                      <a:pt x="511" y="141"/>
                    </a:lnTo>
                    <a:lnTo>
                      <a:pt x="567" y="141"/>
                    </a:lnTo>
                    <a:lnTo>
                      <a:pt x="578" y="134"/>
                    </a:lnTo>
                    <a:lnTo>
                      <a:pt x="587" y="116"/>
                    </a:lnTo>
                    <a:lnTo>
                      <a:pt x="582" y="93"/>
                    </a:lnTo>
                    <a:lnTo>
                      <a:pt x="570" y="78"/>
                    </a:lnTo>
                    <a:lnTo>
                      <a:pt x="554" y="68"/>
                    </a:lnTo>
                    <a:lnTo>
                      <a:pt x="538" y="59"/>
                    </a:lnTo>
                    <a:lnTo>
                      <a:pt x="524" y="50"/>
                    </a:lnTo>
                    <a:lnTo>
                      <a:pt x="517" y="38"/>
                    </a:lnTo>
                    <a:lnTo>
                      <a:pt x="517" y="19"/>
                    </a:lnTo>
                    <a:lnTo>
                      <a:pt x="530" y="12"/>
                    </a:lnTo>
                    <a:lnTo>
                      <a:pt x="581" y="12"/>
                    </a:lnTo>
                    <a:lnTo>
                      <a:pt x="581" y="5"/>
                    </a:lnTo>
                    <a:lnTo>
                      <a:pt x="567" y="2"/>
                    </a:lnTo>
                    <a:lnTo>
                      <a:pt x="55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" name="Freeform 30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581" y="12"/>
                  </a:cxn>
                  <a:cxn ang="0">
                    <a:pos x="555" y="12"/>
                  </a:cxn>
                  <a:cxn ang="0">
                    <a:pos x="565" y="15"/>
                  </a:cxn>
                  <a:cxn ang="0">
                    <a:pos x="576" y="44"/>
                  </a:cxn>
                  <a:cxn ang="0">
                    <a:pos x="580" y="44"/>
                  </a:cxn>
                  <a:cxn ang="0">
                    <a:pos x="581" y="12"/>
                  </a:cxn>
                </a:cxnLst>
                <a:rect l="0" t="0" r="r" b="b"/>
                <a:pathLst>
                  <a:path w="727" h="154">
                    <a:moveTo>
                      <a:pt x="581" y="12"/>
                    </a:moveTo>
                    <a:lnTo>
                      <a:pt x="555" y="12"/>
                    </a:lnTo>
                    <a:lnTo>
                      <a:pt x="565" y="15"/>
                    </a:lnTo>
                    <a:lnTo>
                      <a:pt x="576" y="44"/>
                    </a:lnTo>
                    <a:lnTo>
                      <a:pt x="580" y="44"/>
                    </a:lnTo>
                    <a:lnTo>
                      <a:pt x="581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" name="Freeform 31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624" y="106"/>
                  </a:cxn>
                  <a:cxn ang="0">
                    <a:pos x="620" y="106"/>
                  </a:cxn>
                  <a:cxn ang="0">
                    <a:pos x="618" y="146"/>
                  </a:cxn>
                  <a:cxn ang="0">
                    <a:pos x="631" y="150"/>
                  </a:cxn>
                  <a:cxn ang="0">
                    <a:pos x="653" y="153"/>
                  </a:cxn>
                  <a:cxn ang="0">
                    <a:pos x="677" y="151"/>
                  </a:cxn>
                  <a:cxn ang="0">
                    <a:pos x="700" y="145"/>
                  </a:cxn>
                  <a:cxn ang="0">
                    <a:pos x="706" y="141"/>
                  </a:cxn>
                  <a:cxn ang="0">
                    <a:pos x="650" y="141"/>
                  </a:cxn>
                  <a:cxn ang="0">
                    <a:pos x="635" y="137"/>
                  </a:cxn>
                  <a:cxn ang="0">
                    <a:pos x="633" y="132"/>
                  </a:cxn>
                  <a:cxn ang="0">
                    <a:pos x="624" y="106"/>
                  </a:cxn>
                </a:cxnLst>
                <a:rect l="0" t="0" r="r" b="b"/>
                <a:pathLst>
                  <a:path w="727" h="154">
                    <a:moveTo>
                      <a:pt x="624" y="106"/>
                    </a:moveTo>
                    <a:lnTo>
                      <a:pt x="620" y="106"/>
                    </a:lnTo>
                    <a:lnTo>
                      <a:pt x="618" y="146"/>
                    </a:lnTo>
                    <a:lnTo>
                      <a:pt x="631" y="150"/>
                    </a:lnTo>
                    <a:lnTo>
                      <a:pt x="653" y="153"/>
                    </a:lnTo>
                    <a:lnTo>
                      <a:pt x="677" y="151"/>
                    </a:lnTo>
                    <a:lnTo>
                      <a:pt x="700" y="145"/>
                    </a:lnTo>
                    <a:lnTo>
                      <a:pt x="706" y="141"/>
                    </a:lnTo>
                    <a:lnTo>
                      <a:pt x="650" y="141"/>
                    </a:lnTo>
                    <a:lnTo>
                      <a:pt x="635" y="137"/>
                    </a:lnTo>
                    <a:lnTo>
                      <a:pt x="633" y="132"/>
                    </a:lnTo>
                    <a:lnTo>
                      <a:pt x="624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" name="Freeform 32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692" y="0"/>
                  </a:cxn>
                  <a:cxn ang="0">
                    <a:pos x="682" y="0"/>
                  </a:cxn>
                  <a:cxn ang="0">
                    <a:pos x="656" y="2"/>
                  </a:cxn>
                  <a:cxn ang="0">
                    <a:pos x="636" y="10"/>
                  </a:cxn>
                  <a:cxn ang="0">
                    <a:pos x="622" y="25"/>
                  </a:cxn>
                  <a:cxn ang="0">
                    <a:pos x="625" y="50"/>
                  </a:cxn>
                  <a:cxn ang="0">
                    <a:pos x="635" y="68"/>
                  </a:cxn>
                  <a:cxn ang="0">
                    <a:pos x="649" y="80"/>
                  </a:cxn>
                  <a:cxn ang="0">
                    <a:pos x="664" y="90"/>
                  </a:cxn>
                  <a:cxn ang="0">
                    <a:pos x="678" y="99"/>
                  </a:cxn>
                  <a:cxn ang="0">
                    <a:pos x="687" y="109"/>
                  </a:cxn>
                  <a:cxn ang="0">
                    <a:pos x="681" y="132"/>
                  </a:cxn>
                  <a:cxn ang="0">
                    <a:pos x="663" y="140"/>
                  </a:cxn>
                  <a:cxn ang="0">
                    <a:pos x="650" y="141"/>
                  </a:cxn>
                  <a:cxn ang="0">
                    <a:pos x="706" y="141"/>
                  </a:cxn>
                  <a:cxn ang="0">
                    <a:pos x="717" y="134"/>
                  </a:cxn>
                  <a:cxn ang="0">
                    <a:pos x="726" y="116"/>
                  </a:cxn>
                  <a:cxn ang="0">
                    <a:pos x="722" y="93"/>
                  </a:cxn>
                  <a:cxn ang="0">
                    <a:pos x="709" y="78"/>
                  </a:cxn>
                  <a:cxn ang="0">
                    <a:pos x="693" y="68"/>
                  </a:cxn>
                  <a:cxn ang="0">
                    <a:pos x="677" y="59"/>
                  </a:cxn>
                  <a:cxn ang="0">
                    <a:pos x="663" y="50"/>
                  </a:cxn>
                  <a:cxn ang="0">
                    <a:pos x="656" y="38"/>
                  </a:cxn>
                  <a:cxn ang="0">
                    <a:pos x="656" y="19"/>
                  </a:cxn>
                  <a:cxn ang="0">
                    <a:pos x="669" y="12"/>
                  </a:cxn>
                  <a:cxn ang="0">
                    <a:pos x="720" y="12"/>
                  </a:cxn>
                  <a:cxn ang="0">
                    <a:pos x="720" y="5"/>
                  </a:cxn>
                  <a:cxn ang="0">
                    <a:pos x="706" y="2"/>
                  </a:cxn>
                  <a:cxn ang="0">
                    <a:pos x="692" y="0"/>
                  </a:cxn>
                </a:cxnLst>
                <a:rect l="0" t="0" r="r" b="b"/>
                <a:pathLst>
                  <a:path w="727" h="154">
                    <a:moveTo>
                      <a:pt x="692" y="0"/>
                    </a:moveTo>
                    <a:lnTo>
                      <a:pt x="682" y="0"/>
                    </a:lnTo>
                    <a:lnTo>
                      <a:pt x="656" y="2"/>
                    </a:lnTo>
                    <a:lnTo>
                      <a:pt x="636" y="10"/>
                    </a:lnTo>
                    <a:lnTo>
                      <a:pt x="622" y="25"/>
                    </a:lnTo>
                    <a:lnTo>
                      <a:pt x="625" y="50"/>
                    </a:lnTo>
                    <a:lnTo>
                      <a:pt x="635" y="68"/>
                    </a:lnTo>
                    <a:lnTo>
                      <a:pt x="649" y="80"/>
                    </a:lnTo>
                    <a:lnTo>
                      <a:pt x="664" y="90"/>
                    </a:lnTo>
                    <a:lnTo>
                      <a:pt x="678" y="99"/>
                    </a:lnTo>
                    <a:lnTo>
                      <a:pt x="687" y="109"/>
                    </a:lnTo>
                    <a:lnTo>
                      <a:pt x="681" y="132"/>
                    </a:lnTo>
                    <a:lnTo>
                      <a:pt x="663" y="140"/>
                    </a:lnTo>
                    <a:lnTo>
                      <a:pt x="650" y="141"/>
                    </a:lnTo>
                    <a:lnTo>
                      <a:pt x="706" y="141"/>
                    </a:lnTo>
                    <a:lnTo>
                      <a:pt x="717" y="134"/>
                    </a:lnTo>
                    <a:lnTo>
                      <a:pt x="726" y="116"/>
                    </a:lnTo>
                    <a:lnTo>
                      <a:pt x="722" y="93"/>
                    </a:lnTo>
                    <a:lnTo>
                      <a:pt x="709" y="78"/>
                    </a:lnTo>
                    <a:lnTo>
                      <a:pt x="693" y="68"/>
                    </a:lnTo>
                    <a:lnTo>
                      <a:pt x="677" y="59"/>
                    </a:lnTo>
                    <a:lnTo>
                      <a:pt x="663" y="50"/>
                    </a:lnTo>
                    <a:lnTo>
                      <a:pt x="656" y="38"/>
                    </a:lnTo>
                    <a:lnTo>
                      <a:pt x="656" y="19"/>
                    </a:lnTo>
                    <a:lnTo>
                      <a:pt x="669" y="12"/>
                    </a:lnTo>
                    <a:lnTo>
                      <a:pt x="720" y="12"/>
                    </a:lnTo>
                    <a:lnTo>
                      <a:pt x="720" y="5"/>
                    </a:lnTo>
                    <a:lnTo>
                      <a:pt x="706" y="2"/>
                    </a:lnTo>
                    <a:lnTo>
                      <a:pt x="69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" name="Freeform 33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720" y="12"/>
                  </a:cxn>
                  <a:cxn ang="0">
                    <a:pos x="694" y="12"/>
                  </a:cxn>
                  <a:cxn ang="0">
                    <a:pos x="704" y="15"/>
                  </a:cxn>
                  <a:cxn ang="0">
                    <a:pos x="705" y="18"/>
                  </a:cxn>
                  <a:cxn ang="0">
                    <a:pos x="715" y="44"/>
                  </a:cxn>
                  <a:cxn ang="0">
                    <a:pos x="719" y="44"/>
                  </a:cxn>
                  <a:cxn ang="0">
                    <a:pos x="720" y="12"/>
                  </a:cxn>
                </a:cxnLst>
                <a:rect l="0" t="0" r="r" b="b"/>
                <a:pathLst>
                  <a:path w="727" h="154">
                    <a:moveTo>
                      <a:pt x="720" y="12"/>
                    </a:moveTo>
                    <a:lnTo>
                      <a:pt x="694" y="12"/>
                    </a:lnTo>
                    <a:lnTo>
                      <a:pt x="704" y="15"/>
                    </a:lnTo>
                    <a:lnTo>
                      <a:pt x="705" y="18"/>
                    </a:lnTo>
                    <a:lnTo>
                      <a:pt x="715" y="44"/>
                    </a:lnTo>
                    <a:lnTo>
                      <a:pt x="719" y="44"/>
                    </a:lnTo>
                    <a:lnTo>
                      <a:pt x="72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218674" y="5886832"/>
              <a:ext cx="687684" cy="240280"/>
              <a:chOff x="8886" y="662"/>
              <a:chExt cx="725" cy="254"/>
            </a:xfrm>
          </p:grpSpPr>
          <p:sp>
            <p:nvSpPr>
              <p:cNvPr id="63" name="Freeform 35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56" y="37"/>
                  </a:cxn>
                  <a:cxn ang="0">
                    <a:pos x="45" y="37"/>
                  </a:cxn>
                  <a:cxn ang="0">
                    <a:pos x="74" y="39"/>
                  </a:cxn>
                  <a:cxn ang="0">
                    <a:pos x="94" y="48"/>
                  </a:cxn>
                  <a:cxn ang="0">
                    <a:pos x="104" y="63"/>
                  </a:cxn>
                  <a:cxn ang="0">
                    <a:pos x="102" y="84"/>
                  </a:cxn>
                  <a:cxn ang="0">
                    <a:pos x="97" y="105"/>
                  </a:cxn>
                  <a:cxn ang="0">
                    <a:pos x="88" y="124"/>
                  </a:cxn>
                  <a:cxn ang="0">
                    <a:pos x="77" y="142"/>
                  </a:cxn>
                  <a:cxn ang="0">
                    <a:pos x="64" y="159"/>
                  </a:cxn>
                  <a:cxn ang="0">
                    <a:pos x="50" y="175"/>
                  </a:cxn>
                  <a:cxn ang="0">
                    <a:pos x="35" y="190"/>
                  </a:cxn>
                  <a:cxn ang="0">
                    <a:pos x="21" y="203"/>
                  </a:cxn>
                  <a:cxn ang="0">
                    <a:pos x="8" y="216"/>
                  </a:cxn>
                  <a:cxn ang="0">
                    <a:pos x="0" y="250"/>
                  </a:cxn>
                  <a:cxn ang="0">
                    <a:pos x="17" y="249"/>
                  </a:cxn>
                  <a:cxn ang="0">
                    <a:pos x="37" y="248"/>
                  </a:cxn>
                  <a:cxn ang="0">
                    <a:pos x="58" y="247"/>
                  </a:cxn>
                  <a:cxn ang="0">
                    <a:pos x="79" y="247"/>
                  </a:cxn>
                  <a:cxn ang="0">
                    <a:pos x="162" y="247"/>
                  </a:cxn>
                  <a:cxn ang="0">
                    <a:pos x="171" y="227"/>
                  </a:cxn>
                  <a:cxn ang="0">
                    <a:pos x="172" y="211"/>
                  </a:cxn>
                  <a:cxn ang="0">
                    <a:pos x="172" y="204"/>
                  </a:cxn>
                  <a:cxn ang="0">
                    <a:pos x="59" y="204"/>
                  </a:cxn>
                  <a:cxn ang="0">
                    <a:pos x="59" y="203"/>
                  </a:cxn>
                  <a:cxn ang="0">
                    <a:pos x="73" y="191"/>
                  </a:cxn>
                  <a:cxn ang="0">
                    <a:pos x="89" y="178"/>
                  </a:cxn>
                  <a:cxn ang="0">
                    <a:pos x="106" y="164"/>
                  </a:cxn>
                  <a:cxn ang="0">
                    <a:pos x="122" y="149"/>
                  </a:cxn>
                  <a:cxn ang="0">
                    <a:pos x="137" y="133"/>
                  </a:cxn>
                  <a:cxn ang="0">
                    <a:pos x="150" y="116"/>
                  </a:cxn>
                  <a:cxn ang="0">
                    <a:pos x="159" y="98"/>
                  </a:cxn>
                  <a:cxn ang="0">
                    <a:pos x="165" y="80"/>
                  </a:cxn>
                  <a:cxn ang="0">
                    <a:pos x="162" y="53"/>
                  </a:cxn>
                  <a:cxn ang="0">
                    <a:pos x="156" y="37"/>
                  </a:cxn>
                </a:cxnLst>
                <a:rect l="0" t="0" r="r" b="b"/>
                <a:pathLst>
                  <a:path w="725" h="254">
                    <a:moveTo>
                      <a:pt x="156" y="37"/>
                    </a:moveTo>
                    <a:lnTo>
                      <a:pt x="45" y="37"/>
                    </a:lnTo>
                    <a:lnTo>
                      <a:pt x="74" y="39"/>
                    </a:lnTo>
                    <a:lnTo>
                      <a:pt x="94" y="48"/>
                    </a:lnTo>
                    <a:lnTo>
                      <a:pt x="104" y="63"/>
                    </a:lnTo>
                    <a:lnTo>
                      <a:pt x="102" y="84"/>
                    </a:lnTo>
                    <a:lnTo>
                      <a:pt x="97" y="105"/>
                    </a:lnTo>
                    <a:lnTo>
                      <a:pt x="88" y="124"/>
                    </a:lnTo>
                    <a:lnTo>
                      <a:pt x="77" y="142"/>
                    </a:lnTo>
                    <a:lnTo>
                      <a:pt x="64" y="159"/>
                    </a:lnTo>
                    <a:lnTo>
                      <a:pt x="50" y="175"/>
                    </a:lnTo>
                    <a:lnTo>
                      <a:pt x="35" y="190"/>
                    </a:lnTo>
                    <a:lnTo>
                      <a:pt x="21" y="203"/>
                    </a:lnTo>
                    <a:lnTo>
                      <a:pt x="8" y="216"/>
                    </a:lnTo>
                    <a:lnTo>
                      <a:pt x="0" y="250"/>
                    </a:lnTo>
                    <a:lnTo>
                      <a:pt x="17" y="249"/>
                    </a:lnTo>
                    <a:lnTo>
                      <a:pt x="37" y="248"/>
                    </a:lnTo>
                    <a:lnTo>
                      <a:pt x="58" y="247"/>
                    </a:lnTo>
                    <a:lnTo>
                      <a:pt x="79" y="247"/>
                    </a:lnTo>
                    <a:lnTo>
                      <a:pt x="162" y="247"/>
                    </a:lnTo>
                    <a:lnTo>
                      <a:pt x="171" y="227"/>
                    </a:lnTo>
                    <a:lnTo>
                      <a:pt x="172" y="211"/>
                    </a:lnTo>
                    <a:lnTo>
                      <a:pt x="172" y="204"/>
                    </a:lnTo>
                    <a:lnTo>
                      <a:pt x="59" y="204"/>
                    </a:lnTo>
                    <a:lnTo>
                      <a:pt x="59" y="203"/>
                    </a:lnTo>
                    <a:lnTo>
                      <a:pt x="73" y="191"/>
                    </a:lnTo>
                    <a:lnTo>
                      <a:pt x="89" y="178"/>
                    </a:lnTo>
                    <a:lnTo>
                      <a:pt x="106" y="164"/>
                    </a:lnTo>
                    <a:lnTo>
                      <a:pt x="122" y="149"/>
                    </a:lnTo>
                    <a:lnTo>
                      <a:pt x="137" y="133"/>
                    </a:lnTo>
                    <a:lnTo>
                      <a:pt x="150" y="116"/>
                    </a:lnTo>
                    <a:lnTo>
                      <a:pt x="159" y="98"/>
                    </a:lnTo>
                    <a:lnTo>
                      <a:pt x="165" y="80"/>
                    </a:lnTo>
                    <a:lnTo>
                      <a:pt x="162" y="53"/>
                    </a:lnTo>
                    <a:lnTo>
                      <a:pt x="156" y="3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" name="Freeform 36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62" y="247"/>
                  </a:cxn>
                  <a:cxn ang="0">
                    <a:pos x="79" y="247"/>
                  </a:cxn>
                  <a:cxn ang="0">
                    <a:pos x="103" y="247"/>
                  </a:cxn>
                  <a:cxn ang="0">
                    <a:pos x="124" y="247"/>
                  </a:cxn>
                  <a:cxn ang="0">
                    <a:pos x="143" y="248"/>
                  </a:cxn>
                  <a:cxn ang="0">
                    <a:pos x="161" y="249"/>
                  </a:cxn>
                  <a:cxn ang="0">
                    <a:pos x="162" y="247"/>
                  </a:cxn>
                </a:cxnLst>
                <a:rect l="0" t="0" r="r" b="b"/>
                <a:pathLst>
                  <a:path w="725" h="254">
                    <a:moveTo>
                      <a:pt x="162" y="247"/>
                    </a:moveTo>
                    <a:lnTo>
                      <a:pt x="79" y="247"/>
                    </a:lnTo>
                    <a:lnTo>
                      <a:pt x="103" y="247"/>
                    </a:lnTo>
                    <a:lnTo>
                      <a:pt x="124" y="247"/>
                    </a:lnTo>
                    <a:lnTo>
                      <a:pt x="143" y="248"/>
                    </a:lnTo>
                    <a:lnTo>
                      <a:pt x="161" y="249"/>
                    </a:lnTo>
                    <a:lnTo>
                      <a:pt x="162" y="2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" name="Freeform 37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68" y="165"/>
                  </a:cxn>
                  <a:cxn ang="0">
                    <a:pos x="151" y="196"/>
                  </a:cxn>
                  <a:cxn ang="0">
                    <a:pos x="149" y="200"/>
                  </a:cxn>
                  <a:cxn ang="0">
                    <a:pos x="144" y="201"/>
                  </a:cxn>
                  <a:cxn ang="0">
                    <a:pos x="140" y="201"/>
                  </a:cxn>
                  <a:cxn ang="0">
                    <a:pos x="59" y="204"/>
                  </a:cxn>
                  <a:cxn ang="0">
                    <a:pos x="172" y="204"/>
                  </a:cxn>
                  <a:cxn ang="0">
                    <a:pos x="172" y="195"/>
                  </a:cxn>
                  <a:cxn ang="0">
                    <a:pos x="173" y="173"/>
                  </a:cxn>
                  <a:cxn ang="0">
                    <a:pos x="168" y="165"/>
                  </a:cxn>
                </a:cxnLst>
                <a:rect l="0" t="0" r="r" b="b"/>
                <a:pathLst>
                  <a:path w="725" h="254">
                    <a:moveTo>
                      <a:pt x="168" y="165"/>
                    </a:moveTo>
                    <a:lnTo>
                      <a:pt x="151" y="196"/>
                    </a:lnTo>
                    <a:lnTo>
                      <a:pt x="149" y="200"/>
                    </a:lnTo>
                    <a:lnTo>
                      <a:pt x="144" y="201"/>
                    </a:lnTo>
                    <a:lnTo>
                      <a:pt x="140" y="201"/>
                    </a:lnTo>
                    <a:lnTo>
                      <a:pt x="59" y="204"/>
                    </a:lnTo>
                    <a:lnTo>
                      <a:pt x="172" y="204"/>
                    </a:lnTo>
                    <a:lnTo>
                      <a:pt x="172" y="195"/>
                    </a:lnTo>
                    <a:lnTo>
                      <a:pt x="173" y="173"/>
                    </a:lnTo>
                    <a:lnTo>
                      <a:pt x="168" y="1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" name="Freeform 38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77" y="2"/>
                  </a:cxn>
                  <a:cxn ang="0">
                    <a:pos x="56" y="6"/>
                  </a:cxn>
                  <a:cxn ang="0">
                    <a:pos x="37" y="14"/>
                  </a:cxn>
                  <a:cxn ang="0">
                    <a:pos x="22" y="24"/>
                  </a:cxn>
                  <a:cxn ang="0">
                    <a:pos x="8" y="37"/>
                  </a:cxn>
                  <a:cxn ang="0">
                    <a:pos x="11" y="58"/>
                  </a:cxn>
                  <a:cxn ang="0">
                    <a:pos x="27" y="45"/>
                  </a:cxn>
                  <a:cxn ang="0">
                    <a:pos x="45" y="37"/>
                  </a:cxn>
                  <a:cxn ang="0">
                    <a:pos x="156" y="37"/>
                  </a:cxn>
                  <a:cxn ang="0">
                    <a:pos x="154" y="31"/>
                  </a:cxn>
                  <a:cxn ang="0">
                    <a:pos x="140" y="16"/>
                  </a:cxn>
                  <a:cxn ang="0">
                    <a:pos x="122" y="6"/>
                  </a:cxn>
                  <a:cxn ang="0">
                    <a:pos x="102" y="0"/>
                  </a:cxn>
                </a:cxnLst>
                <a:rect l="0" t="0" r="r" b="b"/>
                <a:pathLst>
                  <a:path w="725" h="254">
                    <a:moveTo>
                      <a:pt x="102" y="0"/>
                    </a:moveTo>
                    <a:lnTo>
                      <a:pt x="77" y="2"/>
                    </a:lnTo>
                    <a:lnTo>
                      <a:pt x="56" y="6"/>
                    </a:lnTo>
                    <a:lnTo>
                      <a:pt x="37" y="14"/>
                    </a:lnTo>
                    <a:lnTo>
                      <a:pt x="22" y="24"/>
                    </a:lnTo>
                    <a:lnTo>
                      <a:pt x="8" y="37"/>
                    </a:lnTo>
                    <a:lnTo>
                      <a:pt x="11" y="58"/>
                    </a:lnTo>
                    <a:lnTo>
                      <a:pt x="27" y="45"/>
                    </a:lnTo>
                    <a:lnTo>
                      <a:pt x="45" y="37"/>
                    </a:lnTo>
                    <a:lnTo>
                      <a:pt x="156" y="37"/>
                    </a:lnTo>
                    <a:lnTo>
                      <a:pt x="154" y="31"/>
                    </a:lnTo>
                    <a:lnTo>
                      <a:pt x="140" y="16"/>
                    </a:lnTo>
                    <a:lnTo>
                      <a:pt x="122" y="6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" name="Freeform 39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72" y="3"/>
                  </a:cxn>
                  <a:cxn ang="0">
                    <a:pos x="252" y="11"/>
                  </a:cxn>
                  <a:cxn ang="0">
                    <a:pos x="236" y="24"/>
                  </a:cxn>
                  <a:cxn ang="0">
                    <a:pos x="222" y="41"/>
                  </a:cxn>
                  <a:cxn ang="0">
                    <a:pos x="212" y="61"/>
                  </a:cxn>
                  <a:cxn ang="0">
                    <a:pos x="204" y="82"/>
                  </a:cxn>
                  <a:cxn ang="0">
                    <a:pos x="200" y="104"/>
                  </a:cxn>
                  <a:cxn ang="0">
                    <a:pos x="198" y="127"/>
                  </a:cxn>
                  <a:cxn ang="0">
                    <a:pos x="198" y="134"/>
                  </a:cxn>
                  <a:cxn ang="0">
                    <a:pos x="199" y="155"/>
                  </a:cxn>
                  <a:cxn ang="0">
                    <a:pos x="204" y="177"/>
                  </a:cxn>
                  <a:cxn ang="0">
                    <a:pos x="211" y="199"/>
                  </a:cxn>
                  <a:cxn ang="0">
                    <a:pos x="222" y="218"/>
                  </a:cxn>
                  <a:cxn ang="0">
                    <a:pos x="237" y="234"/>
                  </a:cxn>
                  <a:cxn ang="0">
                    <a:pos x="255" y="245"/>
                  </a:cxn>
                  <a:cxn ang="0">
                    <a:pos x="276" y="252"/>
                  </a:cxn>
                  <a:cxn ang="0">
                    <a:pos x="302" y="249"/>
                  </a:cxn>
                  <a:cxn ang="0">
                    <a:pos x="324" y="241"/>
                  </a:cxn>
                  <a:cxn ang="0">
                    <a:pos x="338" y="231"/>
                  </a:cxn>
                  <a:cxn ang="0">
                    <a:pos x="303" y="231"/>
                  </a:cxn>
                  <a:cxn ang="0">
                    <a:pos x="285" y="226"/>
                  </a:cxn>
                  <a:cxn ang="0">
                    <a:pos x="272" y="212"/>
                  </a:cxn>
                  <a:cxn ang="0">
                    <a:pos x="263" y="191"/>
                  </a:cxn>
                  <a:cxn ang="0">
                    <a:pos x="257" y="167"/>
                  </a:cxn>
                  <a:cxn ang="0">
                    <a:pos x="255" y="142"/>
                  </a:cxn>
                  <a:cxn ang="0">
                    <a:pos x="254" y="120"/>
                  </a:cxn>
                  <a:cxn ang="0">
                    <a:pos x="254" y="103"/>
                  </a:cxn>
                  <a:cxn ang="0">
                    <a:pos x="254" y="86"/>
                  </a:cxn>
                  <a:cxn ang="0">
                    <a:pos x="254" y="82"/>
                  </a:cxn>
                  <a:cxn ang="0">
                    <a:pos x="256" y="59"/>
                  </a:cxn>
                  <a:cxn ang="0">
                    <a:pos x="264" y="36"/>
                  </a:cxn>
                  <a:cxn ang="0">
                    <a:pos x="277" y="22"/>
                  </a:cxn>
                  <a:cxn ang="0">
                    <a:pos x="350" y="22"/>
                  </a:cxn>
                  <a:cxn ang="0">
                    <a:pos x="336" y="10"/>
                  </a:cxn>
                  <a:cxn ang="0">
                    <a:pos x="317" y="2"/>
                  </a:cxn>
                  <a:cxn ang="0">
                    <a:pos x="296" y="0"/>
                  </a:cxn>
                </a:cxnLst>
                <a:rect l="0" t="0" r="r" b="b"/>
                <a:pathLst>
                  <a:path w="725" h="254">
                    <a:moveTo>
                      <a:pt x="296" y="0"/>
                    </a:moveTo>
                    <a:lnTo>
                      <a:pt x="272" y="3"/>
                    </a:lnTo>
                    <a:lnTo>
                      <a:pt x="252" y="11"/>
                    </a:lnTo>
                    <a:lnTo>
                      <a:pt x="236" y="24"/>
                    </a:lnTo>
                    <a:lnTo>
                      <a:pt x="222" y="41"/>
                    </a:lnTo>
                    <a:lnTo>
                      <a:pt x="212" y="61"/>
                    </a:lnTo>
                    <a:lnTo>
                      <a:pt x="204" y="82"/>
                    </a:lnTo>
                    <a:lnTo>
                      <a:pt x="200" y="104"/>
                    </a:lnTo>
                    <a:lnTo>
                      <a:pt x="198" y="127"/>
                    </a:lnTo>
                    <a:lnTo>
                      <a:pt x="198" y="134"/>
                    </a:lnTo>
                    <a:lnTo>
                      <a:pt x="199" y="155"/>
                    </a:lnTo>
                    <a:lnTo>
                      <a:pt x="204" y="177"/>
                    </a:lnTo>
                    <a:lnTo>
                      <a:pt x="211" y="199"/>
                    </a:lnTo>
                    <a:lnTo>
                      <a:pt x="222" y="218"/>
                    </a:lnTo>
                    <a:lnTo>
                      <a:pt x="237" y="234"/>
                    </a:lnTo>
                    <a:lnTo>
                      <a:pt x="255" y="245"/>
                    </a:lnTo>
                    <a:lnTo>
                      <a:pt x="276" y="252"/>
                    </a:lnTo>
                    <a:lnTo>
                      <a:pt x="302" y="249"/>
                    </a:lnTo>
                    <a:lnTo>
                      <a:pt x="324" y="241"/>
                    </a:lnTo>
                    <a:lnTo>
                      <a:pt x="338" y="231"/>
                    </a:lnTo>
                    <a:lnTo>
                      <a:pt x="303" y="231"/>
                    </a:lnTo>
                    <a:lnTo>
                      <a:pt x="285" y="226"/>
                    </a:lnTo>
                    <a:lnTo>
                      <a:pt x="272" y="212"/>
                    </a:lnTo>
                    <a:lnTo>
                      <a:pt x="263" y="191"/>
                    </a:lnTo>
                    <a:lnTo>
                      <a:pt x="257" y="167"/>
                    </a:lnTo>
                    <a:lnTo>
                      <a:pt x="255" y="142"/>
                    </a:lnTo>
                    <a:lnTo>
                      <a:pt x="254" y="120"/>
                    </a:lnTo>
                    <a:lnTo>
                      <a:pt x="254" y="103"/>
                    </a:lnTo>
                    <a:lnTo>
                      <a:pt x="254" y="86"/>
                    </a:lnTo>
                    <a:lnTo>
                      <a:pt x="254" y="82"/>
                    </a:lnTo>
                    <a:lnTo>
                      <a:pt x="256" y="59"/>
                    </a:lnTo>
                    <a:lnTo>
                      <a:pt x="264" y="36"/>
                    </a:lnTo>
                    <a:lnTo>
                      <a:pt x="277" y="22"/>
                    </a:lnTo>
                    <a:lnTo>
                      <a:pt x="350" y="22"/>
                    </a:lnTo>
                    <a:lnTo>
                      <a:pt x="336" y="10"/>
                    </a:lnTo>
                    <a:lnTo>
                      <a:pt x="317" y="2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" name="Freeform 40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350" y="22"/>
                  </a:cxn>
                  <a:cxn ang="0">
                    <a:pos x="277" y="22"/>
                  </a:cxn>
                  <a:cxn ang="0">
                    <a:pos x="296" y="27"/>
                  </a:cxn>
                  <a:cxn ang="0">
                    <a:pos x="310" y="41"/>
                  </a:cxn>
                  <a:cxn ang="0">
                    <a:pos x="319" y="62"/>
                  </a:cxn>
                  <a:cxn ang="0">
                    <a:pos x="325" y="86"/>
                  </a:cxn>
                  <a:cxn ang="0">
                    <a:pos x="328" y="111"/>
                  </a:cxn>
                  <a:cxn ang="0">
                    <a:pos x="330" y="134"/>
                  </a:cxn>
                  <a:cxn ang="0">
                    <a:pos x="330" y="142"/>
                  </a:cxn>
                  <a:cxn ang="0">
                    <a:pos x="330" y="155"/>
                  </a:cxn>
                  <a:cxn ang="0">
                    <a:pos x="329" y="179"/>
                  </a:cxn>
                  <a:cxn ang="0">
                    <a:pos x="325" y="203"/>
                  </a:cxn>
                  <a:cxn ang="0">
                    <a:pos x="317" y="222"/>
                  </a:cxn>
                  <a:cxn ang="0">
                    <a:pos x="303" y="231"/>
                  </a:cxn>
                  <a:cxn ang="0">
                    <a:pos x="338" y="231"/>
                  </a:cxn>
                  <a:cxn ang="0">
                    <a:pos x="342" y="229"/>
                  </a:cxn>
                  <a:cxn ang="0">
                    <a:pos x="357" y="213"/>
                  </a:cxn>
                  <a:cxn ang="0">
                    <a:pos x="368" y="194"/>
                  </a:cxn>
                  <a:cxn ang="0">
                    <a:pos x="376" y="174"/>
                  </a:cxn>
                  <a:cxn ang="0">
                    <a:pos x="382" y="153"/>
                  </a:cxn>
                  <a:cxn ang="0">
                    <a:pos x="385" y="132"/>
                  </a:cxn>
                  <a:cxn ang="0">
                    <a:pos x="384" y="106"/>
                  </a:cxn>
                  <a:cxn ang="0">
                    <a:pos x="380" y="81"/>
                  </a:cxn>
                  <a:cxn ang="0">
                    <a:pos x="373" y="59"/>
                  </a:cxn>
                  <a:cxn ang="0">
                    <a:pos x="364" y="39"/>
                  </a:cxn>
                  <a:cxn ang="0">
                    <a:pos x="351" y="23"/>
                  </a:cxn>
                  <a:cxn ang="0">
                    <a:pos x="350" y="22"/>
                  </a:cxn>
                </a:cxnLst>
                <a:rect l="0" t="0" r="r" b="b"/>
                <a:pathLst>
                  <a:path w="725" h="254">
                    <a:moveTo>
                      <a:pt x="350" y="22"/>
                    </a:moveTo>
                    <a:lnTo>
                      <a:pt x="277" y="22"/>
                    </a:lnTo>
                    <a:lnTo>
                      <a:pt x="296" y="27"/>
                    </a:lnTo>
                    <a:lnTo>
                      <a:pt x="310" y="41"/>
                    </a:lnTo>
                    <a:lnTo>
                      <a:pt x="319" y="62"/>
                    </a:lnTo>
                    <a:lnTo>
                      <a:pt x="325" y="86"/>
                    </a:lnTo>
                    <a:lnTo>
                      <a:pt x="328" y="111"/>
                    </a:lnTo>
                    <a:lnTo>
                      <a:pt x="330" y="134"/>
                    </a:lnTo>
                    <a:lnTo>
                      <a:pt x="330" y="142"/>
                    </a:lnTo>
                    <a:lnTo>
                      <a:pt x="330" y="155"/>
                    </a:lnTo>
                    <a:lnTo>
                      <a:pt x="329" y="179"/>
                    </a:lnTo>
                    <a:lnTo>
                      <a:pt x="325" y="203"/>
                    </a:lnTo>
                    <a:lnTo>
                      <a:pt x="317" y="222"/>
                    </a:lnTo>
                    <a:lnTo>
                      <a:pt x="303" y="231"/>
                    </a:lnTo>
                    <a:lnTo>
                      <a:pt x="338" y="231"/>
                    </a:lnTo>
                    <a:lnTo>
                      <a:pt x="342" y="229"/>
                    </a:lnTo>
                    <a:lnTo>
                      <a:pt x="357" y="213"/>
                    </a:lnTo>
                    <a:lnTo>
                      <a:pt x="368" y="194"/>
                    </a:lnTo>
                    <a:lnTo>
                      <a:pt x="376" y="174"/>
                    </a:lnTo>
                    <a:lnTo>
                      <a:pt x="382" y="153"/>
                    </a:lnTo>
                    <a:lnTo>
                      <a:pt x="385" y="132"/>
                    </a:lnTo>
                    <a:lnTo>
                      <a:pt x="384" y="106"/>
                    </a:lnTo>
                    <a:lnTo>
                      <a:pt x="380" y="81"/>
                    </a:lnTo>
                    <a:lnTo>
                      <a:pt x="373" y="59"/>
                    </a:lnTo>
                    <a:lnTo>
                      <a:pt x="364" y="39"/>
                    </a:lnTo>
                    <a:lnTo>
                      <a:pt x="351" y="23"/>
                    </a:lnTo>
                    <a:lnTo>
                      <a:pt x="350" y="2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" name="Freeform 41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466" y="5"/>
                  </a:cxn>
                  <a:cxn ang="0">
                    <a:pos x="403" y="6"/>
                  </a:cxn>
                  <a:cxn ang="0">
                    <a:pos x="403" y="11"/>
                  </a:cxn>
                  <a:cxn ang="0">
                    <a:pos x="442" y="27"/>
                  </a:cxn>
                  <a:cxn ang="0">
                    <a:pos x="447" y="29"/>
                  </a:cxn>
                  <a:cxn ang="0">
                    <a:pos x="447" y="34"/>
                  </a:cxn>
                  <a:cxn ang="0">
                    <a:pos x="447" y="39"/>
                  </a:cxn>
                  <a:cxn ang="0">
                    <a:pos x="448" y="59"/>
                  </a:cxn>
                  <a:cxn ang="0">
                    <a:pos x="448" y="79"/>
                  </a:cxn>
                  <a:cxn ang="0">
                    <a:pos x="449" y="89"/>
                  </a:cxn>
                  <a:cxn ang="0">
                    <a:pos x="449" y="151"/>
                  </a:cxn>
                  <a:cxn ang="0">
                    <a:pos x="449" y="171"/>
                  </a:cxn>
                  <a:cxn ang="0">
                    <a:pos x="448" y="191"/>
                  </a:cxn>
                  <a:cxn ang="0">
                    <a:pos x="448" y="222"/>
                  </a:cxn>
                  <a:cxn ang="0">
                    <a:pos x="403" y="244"/>
                  </a:cxn>
                  <a:cxn ang="0">
                    <a:pos x="403" y="250"/>
                  </a:cxn>
                  <a:cxn ang="0">
                    <a:pos x="443" y="247"/>
                  </a:cxn>
                  <a:cxn ang="0">
                    <a:pos x="463" y="247"/>
                  </a:cxn>
                  <a:cxn ang="0">
                    <a:pos x="547" y="247"/>
                  </a:cxn>
                  <a:cxn ang="0">
                    <a:pos x="550" y="244"/>
                  </a:cxn>
                  <a:cxn ang="0">
                    <a:pos x="507" y="223"/>
                  </a:cxn>
                  <a:cxn ang="0">
                    <a:pos x="505" y="219"/>
                  </a:cxn>
                  <a:cxn ang="0">
                    <a:pos x="505" y="211"/>
                  </a:cxn>
                  <a:cxn ang="0">
                    <a:pos x="504" y="191"/>
                  </a:cxn>
                  <a:cxn ang="0">
                    <a:pos x="503" y="171"/>
                  </a:cxn>
                  <a:cxn ang="0">
                    <a:pos x="503" y="151"/>
                  </a:cxn>
                  <a:cxn ang="0">
                    <a:pos x="503" y="141"/>
                  </a:cxn>
                  <a:cxn ang="0">
                    <a:pos x="503" y="99"/>
                  </a:cxn>
                  <a:cxn ang="0">
                    <a:pos x="503" y="79"/>
                  </a:cxn>
                  <a:cxn ang="0">
                    <a:pos x="503" y="69"/>
                  </a:cxn>
                  <a:cxn ang="0">
                    <a:pos x="503" y="49"/>
                  </a:cxn>
                  <a:cxn ang="0">
                    <a:pos x="504" y="27"/>
                  </a:cxn>
                  <a:cxn ang="0">
                    <a:pos x="504" y="10"/>
                  </a:cxn>
                  <a:cxn ang="0">
                    <a:pos x="488" y="7"/>
                  </a:cxn>
                  <a:cxn ang="0">
                    <a:pos x="466" y="5"/>
                  </a:cxn>
                </a:cxnLst>
                <a:rect l="0" t="0" r="r" b="b"/>
                <a:pathLst>
                  <a:path w="725" h="254">
                    <a:moveTo>
                      <a:pt x="466" y="5"/>
                    </a:moveTo>
                    <a:lnTo>
                      <a:pt x="403" y="6"/>
                    </a:lnTo>
                    <a:lnTo>
                      <a:pt x="403" y="11"/>
                    </a:lnTo>
                    <a:lnTo>
                      <a:pt x="442" y="27"/>
                    </a:lnTo>
                    <a:lnTo>
                      <a:pt x="447" y="29"/>
                    </a:lnTo>
                    <a:lnTo>
                      <a:pt x="447" y="34"/>
                    </a:lnTo>
                    <a:lnTo>
                      <a:pt x="447" y="39"/>
                    </a:lnTo>
                    <a:lnTo>
                      <a:pt x="448" y="59"/>
                    </a:lnTo>
                    <a:lnTo>
                      <a:pt x="448" y="79"/>
                    </a:lnTo>
                    <a:lnTo>
                      <a:pt x="449" y="89"/>
                    </a:lnTo>
                    <a:lnTo>
                      <a:pt x="449" y="151"/>
                    </a:lnTo>
                    <a:lnTo>
                      <a:pt x="449" y="171"/>
                    </a:lnTo>
                    <a:lnTo>
                      <a:pt x="448" y="191"/>
                    </a:lnTo>
                    <a:lnTo>
                      <a:pt x="448" y="222"/>
                    </a:lnTo>
                    <a:lnTo>
                      <a:pt x="403" y="244"/>
                    </a:lnTo>
                    <a:lnTo>
                      <a:pt x="403" y="250"/>
                    </a:lnTo>
                    <a:lnTo>
                      <a:pt x="443" y="247"/>
                    </a:lnTo>
                    <a:lnTo>
                      <a:pt x="463" y="247"/>
                    </a:lnTo>
                    <a:lnTo>
                      <a:pt x="547" y="247"/>
                    </a:lnTo>
                    <a:lnTo>
                      <a:pt x="550" y="244"/>
                    </a:lnTo>
                    <a:lnTo>
                      <a:pt x="507" y="223"/>
                    </a:lnTo>
                    <a:lnTo>
                      <a:pt x="505" y="219"/>
                    </a:lnTo>
                    <a:lnTo>
                      <a:pt x="505" y="211"/>
                    </a:lnTo>
                    <a:lnTo>
                      <a:pt x="504" y="191"/>
                    </a:lnTo>
                    <a:lnTo>
                      <a:pt x="503" y="171"/>
                    </a:lnTo>
                    <a:lnTo>
                      <a:pt x="503" y="151"/>
                    </a:lnTo>
                    <a:lnTo>
                      <a:pt x="503" y="141"/>
                    </a:lnTo>
                    <a:lnTo>
                      <a:pt x="503" y="99"/>
                    </a:lnTo>
                    <a:lnTo>
                      <a:pt x="503" y="79"/>
                    </a:lnTo>
                    <a:lnTo>
                      <a:pt x="503" y="69"/>
                    </a:lnTo>
                    <a:lnTo>
                      <a:pt x="503" y="49"/>
                    </a:lnTo>
                    <a:lnTo>
                      <a:pt x="504" y="27"/>
                    </a:lnTo>
                    <a:lnTo>
                      <a:pt x="504" y="10"/>
                    </a:lnTo>
                    <a:lnTo>
                      <a:pt x="488" y="7"/>
                    </a:lnTo>
                    <a:lnTo>
                      <a:pt x="466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" name="Freeform 42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547" y="247"/>
                  </a:cxn>
                  <a:cxn ang="0">
                    <a:pos x="463" y="247"/>
                  </a:cxn>
                  <a:cxn ang="0">
                    <a:pos x="489" y="247"/>
                  </a:cxn>
                  <a:cxn ang="0">
                    <a:pos x="510" y="247"/>
                  </a:cxn>
                  <a:cxn ang="0">
                    <a:pos x="528" y="248"/>
                  </a:cxn>
                  <a:cxn ang="0">
                    <a:pos x="545" y="249"/>
                  </a:cxn>
                  <a:cxn ang="0">
                    <a:pos x="547" y="247"/>
                  </a:cxn>
                </a:cxnLst>
                <a:rect l="0" t="0" r="r" b="b"/>
                <a:pathLst>
                  <a:path w="725" h="254">
                    <a:moveTo>
                      <a:pt x="547" y="247"/>
                    </a:moveTo>
                    <a:lnTo>
                      <a:pt x="463" y="247"/>
                    </a:lnTo>
                    <a:lnTo>
                      <a:pt x="489" y="247"/>
                    </a:lnTo>
                    <a:lnTo>
                      <a:pt x="510" y="247"/>
                    </a:lnTo>
                    <a:lnTo>
                      <a:pt x="528" y="248"/>
                    </a:lnTo>
                    <a:lnTo>
                      <a:pt x="545" y="249"/>
                    </a:lnTo>
                    <a:lnTo>
                      <a:pt x="547" y="2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" name="Freeform 43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712" y="115"/>
                  </a:cxn>
                  <a:cxn ang="0">
                    <a:pos x="598" y="115"/>
                  </a:cxn>
                  <a:cxn ang="0">
                    <a:pos x="621" y="117"/>
                  </a:cxn>
                  <a:cxn ang="0">
                    <a:pos x="642" y="124"/>
                  </a:cxn>
                  <a:cxn ang="0">
                    <a:pos x="658" y="138"/>
                  </a:cxn>
                  <a:cxn ang="0">
                    <a:pos x="665" y="160"/>
                  </a:cxn>
                  <a:cxn ang="0">
                    <a:pos x="660" y="181"/>
                  </a:cxn>
                  <a:cxn ang="0">
                    <a:pos x="649" y="199"/>
                  </a:cxn>
                  <a:cxn ang="0">
                    <a:pos x="633" y="213"/>
                  </a:cxn>
                  <a:cxn ang="0">
                    <a:pos x="613" y="224"/>
                  </a:cxn>
                  <a:cxn ang="0">
                    <a:pos x="592" y="232"/>
                  </a:cxn>
                  <a:cxn ang="0">
                    <a:pos x="571" y="236"/>
                  </a:cxn>
                  <a:cxn ang="0">
                    <a:pos x="567" y="253"/>
                  </a:cxn>
                  <a:cxn ang="0">
                    <a:pos x="587" y="250"/>
                  </a:cxn>
                  <a:cxn ang="0">
                    <a:pos x="609" y="247"/>
                  </a:cxn>
                  <a:cxn ang="0">
                    <a:pos x="632" y="242"/>
                  </a:cxn>
                  <a:cxn ang="0">
                    <a:pos x="654" y="235"/>
                  </a:cxn>
                  <a:cxn ang="0">
                    <a:pos x="674" y="226"/>
                  </a:cxn>
                  <a:cxn ang="0">
                    <a:pos x="693" y="214"/>
                  </a:cxn>
                  <a:cxn ang="0">
                    <a:pos x="708" y="200"/>
                  </a:cxn>
                  <a:cxn ang="0">
                    <a:pos x="719" y="182"/>
                  </a:cxn>
                  <a:cxn ang="0">
                    <a:pos x="724" y="160"/>
                  </a:cxn>
                  <a:cxn ang="0">
                    <a:pos x="721" y="134"/>
                  </a:cxn>
                  <a:cxn ang="0">
                    <a:pos x="712" y="115"/>
                  </a:cxn>
                </a:cxnLst>
                <a:rect l="0" t="0" r="r" b="b"/>
                <a:pathLst>
                  <a:path w="725" h="254">
                    <a:moveTo>
                      <a:pt x="712" y="115"/>
                    </a:moveTo>
                    <a:lnTo>
                      <a:pt x="598" y="115"/>
                    </a:lnTo>
                    <a:lnTo>
                      <a:pt x="621" y="117"/>
                    </a:lnTo>
                    <a:lnTo>
                      <a:pt x="642" y="124"/>
                    </a:lnTo>
                    <a:lnTo>
                      <a:pt x="658" y="138"/>
                    </a:lnTo>
                    <a:lnTo>
                      <a:pt x="665" y="160"/>
                    </a:lnTo>
                    <a:lnTo>
                      <a:pt x="660" y="181"/>
                    </a:lnTo>
                    <a:lnTo>
                      <a:pt x="649" y="199"/>
                    </a:lnTo>
                    <a:lnTo>
                      <a:pt x="633" y="213"/>
                    </a:lnTo>
                    <a:lnTo>
                      <a:pt x="613" y="224"/>
                    </a:lnTo>
                    <a:lnTo>
                      <a:pt x="592" y="232"/>
                    </a:lnTo>
                    <a:lnTo>
                      <a:pt x="571" y="236"/>
                    </a:lnTo>
                    <a:lnTo>
                      <a:pt x="567" y="253"/>
                    </a:lnTo>
                    <a:lnTo>
                      <a:pt x="587" y="250"/>
                    </a:lnTo>
                    <a:lnTo>
                      <a:pt x="609" y="247"/>
                    </a:lnTo>
                    <a:lnTo>
                      <a:pt x="632" y="242"/>
                    </a:lnTo>
                    <a:lnTo>
                      <a:pt x="654" y="235"/>
                    </a:lnTo>
                    <a:lnTo>
                      <a:pt x="674" y="226"/>
                    </a:lnTo>
                    <a:lnTo>
                      <a:pt x="693" y="214"/>
                    </a:lnTo>
                    <a:lnTo>
                      <a:pt x="708" y="200"/>
                    </a:lnTo>
                    <a:lnTo>
                      <a:pt x="719" y="182"/>
                    </a:lnTo>
                    <a:lnTo>
                      <a:pt x="724" y="160"/>
                    </a:lnTo>
                    <a:lnTo>
                      <a:pt x="721" y="134"/>
                    </a:lnTo>
                    <a:lnTo>
                      <a:pt x="712" y="11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" name="Freeform 44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598" y="3"/>
                  </a:cxn>
                  <a:cxn ang="0">
                    <a:pos x="592" y="23"/>
                  </a:cxn>
                  <a:cxn ang="0">
                    <a:pos x="587" y="42"/>
                  </a:cxn>
                  <a:cxn ang="0">
                    <a:pos x="582" y="62"/>
                  </a:cxn>
                  <a:cxn ang="0">
                    <a:pos x="578" y="82"/>
                  </a:cxn>
                  <a:cxn ang="0">
                    <a:pos x="574" y="101"/>
                  </a:cxn>
                  <a:cxn ang="0">
                    <a:pos x="580" y="116"/>
                  </a:cxn>
                  <a:cxn ang="0">
                    <a:pos x="589" y="115"/>
                  </a:cxn>
                  <a:cxn ang="0">
                    <a:pos x="712" y="115"/>
                  </a:cxn>
                  <a:cxn ang="0">
                    <a:pos x="711" y="113"/>
                  </a:cxn>
                  <a:cxn ang="0">
                    <a:pos x="697" y="98"/>
                  </a:cxn>
                  <a:cxn ang="0">
                    <a:pos x="678" y="88"/>
                  </a:cxn>
                  <a:cxn ang="0">
                    <a:pos x="658" y="82"/>
                  </a:cxn>
                  <a:cxn ang="0">
                    <a:pos x="648" y="81"/>
                  </a:cxn>
                  <a:cxn ang="0">
                    <a:pos x="605" y="81"/>
                  </a:cxn>
                  <a:cxn ang="0">
                    <a:pos x="612" y="49"/>
                  </a:cxn>
                  <a:cxn ang="0">
                    <a:pos x="722" y="49"/>
                  </a:cxn>
                  <a:cxn ang="0">
                    <a:pos x="722" y="6"/>
                  </a:cxn>
                  <a:cxn ang="0">
                    <a:pos x="662" y="6"/>
                  </a:cxn>
                  <a:cxn ang="0">
                    <a:pos x="638" y="5"/>
                  </a:cxn>
                  <a:cxn ang="0">
                    <a:pos x="616" y="4"/>
                  </a:cxn>
                  <a:cxn ang="0">
                    <a:pos x="598" y="3"/>
                  </a:cxn>
                </a:cxnLst>
                <a:rect l="0" t="0" r="r" b="b"/>
                <a:pathLst>
                  <a:path w="725" h="254">
                    <a:moveTo>
                      <a:pt x="598" y="3"/>
                    </a:moveTo>
                    <a:lnTo>
                      <a:pt x="592" y="23"/>
                    </a:lnTo>
                    <a:lnTo>
                      <a:pt x="587" y="42"/>
                    </a:lnTo>
                    <a:lnTo>
                      <a:pt x="582" y="62"/>
                    </a:lnTo>
                    <a:lnTo>
                      <a:pt x="578" y="82"/>
                    </a:lnTo>
                    <a:lnTo>
                      <a:pt x="574" y="101"/>
                    </a:lnTo>
                    <a:lnTo>
                      <a:pt x="580" y="116"/>
                    </a:lnTo>
                    <a:lnTo>
                      <a:pt x="589" y="115"/>
                    </a:lnTo>
                    <a:lnTo>
                      <a:pt x="712" y="115"/>
                    </a:lnTo>
                    <a:lnTo>
                      <a:pt x="711" y="113"/>
                    </a:lnTo>
                    <a:lnTo>
                      <a:pt x="697" y="98"/>
                    </a:lnTo>
                    <a:lnTo>
                      <a:pt x="678" y="88"/>
                    </a:lnTo>
                    <a:lnTo>
                      <a:pt x="658" y="82"/>
                    </a:lnTo>
                    <a:lnTo>
                      <a:pt x="648" y="81"/>
                    </a:lnTo>
                    <a:lnTo>
                      <a:pt x="605" y="81"/>
                    </a:lnTo>
                    <a:lnTo>
                      <a:pt x="612" y="49"/>
                    </a:lnTo>
                    <a:lnTo>
                      <a:pt x="722" y="49"/>
                    </a:lnTo>
                    <a:lnTo>
                      <a:pt x="722" y="6"/>
                    </a:lnTo>
                    <a:lnTo>
                      <a:pt x="662" y="6"/>
                    </a:lnTo>
                    <a:lnTo>
                      <a:pt x="638" y="5"/>
                    </a:lnTo>
                    <a:lnTo>
                      <a:pt x="616" y="4"/>
                    </a:lnTo>
                    <a:lnTo>
                      <a:pt x="598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" name="Freeform 45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621" y="79"/>
                  </a:cxn>
                  <a:cxn ang="0">
                    <a:pos x="605" y="81"/>
                  </a:cxn>
                  <a:cxn ang="0">
                    <a:pos x="648" y="81"/>
                  </a:cxn>
                  <a:cxn ang="0">
                    <a:pos x="636" y="80"/>
                  </a:cxn>
                  <a:cxn ang="0">
                    <a:pos x="621" y="79"/>
                  </a:cxn>
                </a:cxnLst>
                <a:rect l="0" t="0" r="r" b="b"/>
                <a:pathLst>
                  <a:path w="725" h="254">
                    <a:moveTo>
                      <a:pt x="621" y="79"/>
                    </a:moveTo>
                    <a:lnTo>
                      <a:pt x="605" y="81"/>
                    </a:lnTo>
                    <a:lnTo>
                      <a:pt x="648" y="81"/>
                    </a:lnTo>
                    <a:lnTo>
                      <a:pt x="636" y="80"/>
                    </a:lnTo>
                    <a:lnTo>
                      <a:pt x="621" y="7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" name="Freeform 46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722" y="49"/>
                  </a:cxn>
                  <a:cxn ang="0">
                    <a:pos x="713" y="49"/>
                  </a:cxn>
                  <a:cxn ang="0">
                    <a:pos x="716" y="52"/>
                  </a:cxn>
                  <a:cxn ang="0">
                    <a:pos x="716" y="58"/>
                  </a:cxn>
                  <a:cxn ang="0">
                    <a:pos x="722" y="58"/>
                  </a:cxn>
                  <a:cxn ang="0">
                    <a:pos x="722" y="49"/>
                  </a:cxn>
                </a:cxnLst>
                <a:rect l="0" t="0" r="r" b="b"/>
                <a:pathLst>
                  <a:path w="725" h="254">
                    <a:moveTo>
                      <a:pt x="722" y="49"/>
                    </a:moveTo>
                    <a:lnTo>
                      <a:pt x="713" y="49"/>
                    </a:lnTo>
                    <a:lnTo>
                      <a:pt x="716" y="52"/>
                    </a:lnTo>
                    <a:lnTo>
                      <a:pt x="716" y="58"/>
                    </a:lnTo>
                    <a:lnTo>
                      <a:pt x="722" y="58"/>
                    </a:lnTo>
                    <a:lnTo>
                      <a:pt x="722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5" name="Freeform 47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722" y="3"/>
                  </a:cxn>
                  <a:cxn ang="0">
                    <a:pos x="704" y="4"/>
                  </a:cxn>
                  <a:cxn ang="0">
                    <a:pos x="683" y="5"/>
                  </a:cxn>
                  <a:cxn ang="0">
                    <a:pos x="662" y="6"/>
                  </a:cxn>
                  <a:cxn ang="0">
                    <a:pos x="722" y="6"/>
                  </a:cxn>
                  <a:cxn ang="0">
                    <a:pos x="722" y="3"/>
                  </a:cxn>
                </a:cxnLst>
                <a:rect l="0" t="0" r="r" b="b"/>
                <a:pathLst>
                  <a:path w="725" h="254">
                    <a:moveTo>
                      <a:pt x="722" y="3"/>
                    </a:moveTo>
                    <a:lnTo>
                      <a:pt x="704" y="4"/>
                    </a:lnTo>
                    <a:lnTo>
                      <a:pt x="683" y="5"/>
                    </a:lnTo>
                    <a:lnTo>
                      <a:pt x="662" y="6"/>
                    </a:lnTo>
                    <a:lnTo>
                      <a:pt x="722" y="6"/>
                    </a:lnTo>
                    <a:lnTo>
                      <a:pt x="72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62" name="Freeform 48"/>
            <p:cNvSpPr>
              <a:spLocks/>
            </p:cNvSpPr>
            <p:nvPr/>
          </p:nvSpPr>
          <p:spPr bwMode="auto">
            <a:xfrm>
              <a:off x="208240" y="5793180"/>
              <a:ext cx="704757" cy="18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2" y="0"/>
                </a:cxn>
              </a:cxnLst>
              <a:rect l="0" t="0" r="r" b="b"/>
              <a:pathLst>
                <a:path w="743" h="20">
                  <a:moveTo>
                    <a:pt x="0" y="0"/>
                  </a:moveTo>
                  <a:lnTo>
                    <a:pt x="742" y="0"/>
                  </a:lnTo>
                </a:path>
              </a:pathLst>
            </a:custGeom>
            <a:noFill/>
            <a:ln w="44449">
              <a:solidFill>
                <a:srgbClr val="008BB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54" name="Rectangle 23"/>
          <p:cNvSpPr/>
          <p:nvPr/>
        </p:nvSpPr>
        <p:spPr>
          <a:xfrm>
            <a:off x="1" y="1697038"/>
            <a:ext cx="420360" cy="54673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lIns="91433" tIns="45717" rIns="91433" bIns="45717" rtlCol="0" anchor="ctr"/>
          <a:lstStyle/>
          <a:p>
            <a:pPr algn="ctr"/>
            <a:r>
              <a:rPr lang="ru-RU" b="1" dirty="0" smtClean="0"/>
              <a:t>4 класс</a:t>
            </a:r>
            <a:endParaRPr lang="en-US" b="1" dirty="0"/>
          </a:p>
        </p:txBody>
      </p:sp>
      <p:sp>
        <p:nvSpPr>
          <p:cNvPr id="60" name="Rectangle 23"/>
          <p:cNvSpPr/>
          <p:nvPr/>
        </p:nvSpPr>
        <p:spPr>
          <a:xfrm>
            <a:off x="11507931" y="1697038"/>
            <a:ext cx="420360" cy="54673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lIns="91433" tIns="45717" rIns="91433" bIns="45717" rtlCol="0" anchor="ctr"/>
          <a:lstStyle/>
          <a:p>
            <a:pPr algn="ctr"/>
            <a:r>
              <a:rPr lang="ru-RU" b="1" dirty="0" smtClean="0"/>
              <a:t>8 класс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85" y="286910"/>
            <a:ext cx="11521279" cy="77500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3800" dirty="0" smtClean="0"/>
              <a:t>Региональные мониторинги</a:t>
            </a:r>
            <a:br>
              <a:rPr lang="ru-RU" sz="3800" dirty="0" smtClean="0"/>
            </a:br>
            <a:r>
              <a:rPr lang="ru-RU" sz="3800" dirty="0" smtClean="0"/>
              <a:t>Динамика результатов учащихся за 4 года обучения в начальной школе (2011-2014 годы)</a:t>
            </a:r>
            <a:endParaRPr lang="ru-RU" sz="3800" dirty="0"/>
          </a:p>
        </p:txBody>
      </p:sp>
      <p:graphicFrame>
        <p:nvGraphicFramePr>
          <p:cNvPr id="4" name="Chart 1"/>
          <p:cNvGraphicFramePr>
            <a:graphicFrameLocks noGrp="1"/>
          </p:cNvGraphicFramePr>
          <p:nvPr>
            <p:ph idx="1"/>
          </p:nvPr>
        </p:nvGraphicFramePr>
        <p:xfrm>
          <a:off x="179785" y="1349946"/>
          <a:ext cx="11485041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Региональные мониторинги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489" y="1205930"/>
            <a:ext cx="511256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826" y="989907"/>
            <a:ext cx="6048672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Результаты:  </a:t>
            </a:r>
            <a:r>
              <a:rPr lang="ru-RU" sz="2400" dirty="0" smtClean="0"/>
              <a:t>Значительным фактором, влияющим на преподавание математики в 8 классе, по мнению учителей</a:t>
            </a:r>
            <a:r>
              <a:rPr lang="en-US" sz="2400" dirty="0" smtClean="0"/>
              <a:t>, </a:t>
            </a:r>
            <a:r>
              <a:rPr lang="ru-RU" sz="2400" dirty="0" smtClean="0"/>
              <a:t>является наличие в классе учащихся, у которых отсутствуют первоначальные знания и умения, необходимые для обучения, а также </a:t>
            </a:r>
            <a:r>
              <a:rPr lang="ru-RU" sz="2400" dirty="0" smtClean="0">
                <a:solidFill>
                  <a:srgbClr val="FF0000"/>
                </a:solidFill>
              </a:rPr>
              <a:t>учащихся, которым неинтересно учиться…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833" y="4590307"/>
            <a:ext cx="106571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Пятая часть учащихся (19%) не согласилась с высказыванием о том, что их учителя дают им интересные задания. </a:t>
            </a:r>
            <a:r>
              <a:rPr lang="ru-RU" sz="2000" dirty="0" smtClean="0"/>
              <a:t>(</a:t>
            </a:r>
            <a:r>
              <a:rPr lang="ru-RU" sz="2000" i="1" dirty="0" smtClean="0"/>
              <a:t>Учителя не так часто используют подходы, которые значительно развивают познавательную активность учащихся, а именно, просят учащихся выполнить сложные, но интересные задания, требующие привлечения дополнительных материалов; просят учащихся выполнить поисковые и исследовательские задания; предлагают учащимся обсудить проблему или поработать над заданием в парах или группах).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7087" t="19195" r="5404" b="32001"/>
          <a:stretch>
            <a:fillRect/>
          </a:stretch>
        </p:blipFill>
        <p:spPr bwMode="auto">
          <a:xfrm>
            <a:off x="701043" y="3337920"/>
            <a:ext cx="10516714" cy="3772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67817" y="285374"/>
            <a:ext cx="11089231" cy="848548"/>
          </a:xfrm>
          <a:prstGeom prst="rect">
            <a:avLst/>
          </a:prstGeom>
        </p:spPr>
        <p:txBody>
          <a:bodyPr wrap="square" lIns="108823" tIns="54411" rIns="108823" bIns="54411">
            <a:spAutoFit/>
          </a:bodyPr>
          <a:lstStyle/>
          <a:p>
            <a:pPr algn="ctr"/>
            <a:r>
              <a:rPr lang="ru-RU" sz="2400" b="1" dirty="0" smtClean="0"/>
              <a:t>Изменение индекса удовлетворенности изучением</a:t>
            </a:r>
          </a:p>
          <a:p>
            <a:pPr algn="ctr"/>
            <a:r>
              <a:rPr lang="ru-RU" sz="2400" b="1" dirty="0" smtClean="0"/>
              <a:t> естественнонаучных предметов  за период с 2006 по 2015 годы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630617"/>
              </p:ext>
            </p:extLst>
          </p:nvPr>
        </p:nvGraphicFramePr>
        <p:xfrm>
          <a:off x="2291569" y="1094769"/>
          <a:ext cx="7484831" cy="248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59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488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9863">
                <a:tc>
                  <a:txBody>
                    <a:bodyPr/>
                    <a:lstStyle/>
                    <a:p>
                      <a:endParaRPr lang="ru-RU" sz="2200" dirty="0"/>
                    </a:p>
                  </a:txBody>
                  <a:tcPr marL="118809" marR="118809" marT="47763" marB="4776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PISA</a:t>
                      </a:r>
                      <a:r>
                        <a:rPr lang="ru-RU" sz="2200" baseline="0" dirty="0" smtClean="0"/>
                        <a:t> </a:t>
                      </a:r>
                      <a:r>
                        <a:rPr lang="en-US" sz="2200" dirty="0" smtClean="0"/>
                        <a:t>2015</a:t>
                      </a:r>
                      <a:r>
                        <a:rPr lang="ru-RU" sz="2200" dirty="0" smtClean="0"/>
                        <a:t> – </a:t>
                      </a:r>
                      <a:r>
                        <a:rPr lang="en-US" sz="2200" dirty="0" smtClean="0"/>
                        <a:t>PISA</a:t>
                      </a:r>
                      <a:r>
                        <a:rPr lang="ru-RU" sz="2200" baseline="0" dirty="0" smtClean="0"/>
                        <a:t> </a:t>
                      </a:r>
                      <a:r>
                        <a:rPr lang="en-US" sz="2200" dirty="0" smtClean="0"/>
                        <a:t>2006</a:t>
                      </a:r>
                      <a:endParaRPr lang="ru-RU" sz="2200" dirty="0"/>
                    </a:p>
                  </a:txBody>
                  <a:tcPr marL="118809" marR="118809" marT="47763" marB="47763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9863">
                <a:tc>
                  <a:txBody>
                    <a:bodyPr/>
                    <a:lstStyle/>
                    <a:p>
                      <a:r>
                        <a:rPr lang="ru-RU" sz="2200" b="1" dirty="0" smtClean="0"/>
                        <a:t>Россия</a:t>
                      </a:r>
                      <a:endParaRPr lang="ru-RU" sz="2200" b="1" dirty="0"/>
                    </a:p>
                  </a:txBody>
                  <a:tcPr marL="118809" marR="118809" marT="47763" marB="477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/>
                        <a:t>-0,12</a:t>
                      </a:r>
                      <a:endParaRPr lang="ru-RU" sz="2200" b="1" dirty="0"/>
                    </a:p>
                  </a:txBody>
                  <a:tcPr marL="118809" marR="118809" marT="47763" marB="47763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9863">
                <a:tc>
                  <a:txBody>
                    <a:bodyPr/>
                    <a:lstStyle/>
                    <a:p>
                      <a:r>
                        <a:rPr lang="ru-RU" sz="2200" b="1" dirty="0" smtClean="0"/>
                        <a:t>США</a:t>
                      </a:r>
                      <a:endParaRPr lang="ru-RU" sz="2200" b="1" dirty="0"/>
                    </a:p>
                  </a:txBody>
                  <a:tcPr marL="118809" marR="118809" marT="47763" marB="477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/>
                        <a:t>0,26</a:t>
                      </a:r>
                      <a:endParaRPr lang="ru-RU" sz="2200" b="1" dirty="0"/>
                    </a:p>
                  </a:txBody>
                  <a:tcPr marL="118809" marR="118809" marT="47763" marB="47763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9863">
                <a:tc>
                  <a:txBody>
                    <a:bodyPr/>
                    <a:lstStyle/>
                    <a:p>
                      <a:r>
                        <a:rPr lang="ru-RU" sz="2200" b="1" dirty="0" smtClean="0"/>
                        <a:t>Эстония</a:t>
                      </a:r>
                      <a:endParaRPr lang="ru-RU" sz="2200" b="1" dirty="0"/>
                    </a:p>
                  </a:txBody>
                  <a:tcPr marL="118809" marR="118809" marT="47763" marB="477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/>
                        <a:t>0,14</a:t>
                      </a:r>
                      <a:endParaRPr lang="ru-RU" sz="2200" b="1" dirty="0"/>
                    </a:p>
                  </a:txBody>
                  <a:tcPr marL="118809" marR="118809" marT="47763" marB="47763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4201">
                <a:tc>
                  <a:txBody>
                    <a:bodyPr/>
                    <a:lstStyle/>
                    <a:p>
                      <a:r>
                        <a:rPr lang="ru-RU" sz="2200" b="1" dirty="0" smtClean="0"/>
                        <a:t>Среднее по странам ОЭСР</a:t>
                      </a:r>
                      <a:endParaRPr lang="ru-RU" sz="2200" b="1" dirty="0"/>
                    </a:p>
                  </a:txBody>
                  <a:tcPr marL="118809" marR="118809" marT="47763" marB="477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/>
                        <a:t>0,01</a:t>
                      </a:r>
                      <a:endParaRPr lang="ru-RU" sz="2200" b="1" dirty="0"/>
                    </a:p>
                  </a:txBody>
                  <a:tcPr marL="118809" marR="118809" marT="47763" marB="47763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PISA_WebBanner6-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127252" y="0"/>
            <a:ext cx="1753598" cy="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790965"/>
            <a:ext cx="10692765" cy="77500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5</a:t>
            </a:r>
            <a:r>
              <a:rPr lang="ru-RU" dirty="0" smtClean="0"/>
              <a:t>. Повышение эффективности работы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 с одаренными и успешными учащимися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785" y="1671693"/>
            <a:ext cx="11521280" cy="472816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1.</a:t>
            </a:r>
            <a:r>
              <a:rPr lang="ru-RU" b="1" dirty="0" smtClean="0"/>
              <a:t> </a:t>
            </a:r>
            <a:r>
              <a:rPr lang="ru-RU" i="1" dirty="0" smtClean="0"/>
              <a:t>Процент российских учащихся</a:t>
            </a:r>
            <a:r>
              <a:rPr lang="en-US" i="1" dirty="0" smtClean="0"/>
              <a:t>,</a:t>
            </a:r>
            <a:r>
              <a:rPr lang="ru-RU" i="1" dirty="0" smtClean="0"/>
              <a:t> демонстрирующих высокие результаты по функциональной грамотности </a:t>
            </a:r>
            <a:r>
              <a:rPr lang="en-US" i="1" dirty="0" smtClean="0"/>
              <a:t>(5-6 </a:t>
            </a:r>
            <a:r>
              <a:rPr lang="ru-RU" i="1" dirty="0" smtClean="0"/>
              <a:t>уровни </a:t>
            </a:r>
            <a:r>
              <a:rPr lang="en-US" i="1" dirty="0" smtClean="0"/>
              <a:t>PISA)</a:t>
            </a:r>
            <a:r>
              <a:rPr lang="ru-RU" i="1" dirty="0" smtClean="0"/>
              <a:t>, значительно ниже</a:t>
            </a:r>
            <a:r>
              <a:rPr lang="en-US" i="1" dirty="0" smtClean="0"/>
              <a:t>,</a:t>
            </a:r>
            <a:r>
              <a:rPr lang="ru-RU" i="1" dirty="0" smtClean="0"/>
              <a:t> чем в 10 лидирующих странах и в среднем по странам ОЭСР</a:t>
            </a:r>
            <a:r>
              <a:rPr lang="en-US" i="1" dirty="0" smtClean="0"/>
              <a:t>.</a:t>
            </a:r>
          </a:p>
          <a:p>
            <a:pPr marL="0" indent="0" algn="just">
              <a:buNone/>
            </a:pPr>
            <a:r>
              <a:rPr lang="ru-RU" i="1" dirty="0" smtClean="0"/>
              <a:t>2. Результаты российских учащихся </a:t>
            </a:r>
            <a:r>
              <a:rPr lang="en-US" i="1" dirty="0" smtClean="0"/>
              <a:t>8 </a:t>
            </a:r>
            <a:r>
              <a:rPr lang="ru-RU" i="1" dirty="0" smtClean="0"/>
              <a:t>и 11 классов</a:t>
            </a:r>
            <a:r>
              <a:rPr lang="en-US" i="1" dirty="0" smtClean="0"/>
              <a:t>,</a:t>
            </a:r>
            <a:r>
              <a:rPr lang="ru-RU" i="1" dirty="0" smtClean="0"/>
              <a:t> демонстрирующих высокие результаты (95-й </a:t>
            </a:r>
            <a:r>
              <a:rPr lang="ru-RU" i="1" dirty="0" err="1" smtClean="0"/>
              <a:t>процентиль</a:t>
            </a:r>
            <a:r>
              <a:rPr lang="ru-RU" i="1" dirty="0" smtClean="0"/>
              <a:t> </a:t>
            </a:r>
            <a:r>
              <a:rPr lang="en-US" i="1" dirty="0" smtClean="0"/>
              <a:t>TIMSS</a:t>
            </a:r>
            <a:r>
              <a:rPr lang="ru-RU" i="1" dirty="0" smtClean="0"/>
              <a:t>) по математике и естествознанию (физике), в 2015 году ниже, чем в 1995 году.</a:t>
            </a:r>
            <a:endParaRPr lang="en-US" i="1" dirty="0" smtClean="0"/>
          </a:p>
          <a:p>
            <a:pPr marL="0" indent="0" algn="just">
              <a:buNone/>
            </a:pPr>
            <a:endParaRPr lang="ru-RU" i="1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r>
              <a:rPr lang="ru-RU" sz="2800" dirty="0" smtClean="0"/>
              <a:t>по результатам исследования  </a:t>
            </a:r>
            <a:r>
              <a:rPr lang="en-US" sz="2800" dirty="0" smtClean="0"/>
              <a:t>PISA 2012-2015, TIMSS 1995-2015</a:t>
            </a:r>
            <a:endParaRPr lang="ru-RU" sz="2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-198014" y="563864"/>
          <a:ext cx="12276878" cy="6759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8371" name="Title 3"/>
          <p:cNvSpPr>
            <a:spLocks noGrp="1"/>
          </p:cNvSpPr>
          <p:nvPr>
            <p:ph type="title"/>
          </p:nvPr>
        </p:nvSpPr>
        <p:spPr>
          <a:xfrm>
            <a:off x="1074640" y="-18206"/>
            <a:ext cx="8514609" cy="648444"/>
          </a:xfrm>
        </p:spPr>
        <p:txBody>
          <a:bodyPr/>
          <a:lstStyle/>
          <a:p>
            <a:r>
              <a:rPr lang="ru-RU" sz="2400" dirty="0" smtClean="0"/>
              <a:t>Процент успешных учащихся по математике</a:t>
            </a:r>
            <a:br>
              <a:rPr lang="ru-RU" sz="2400" dirty="0" smtClean="0"/>
            </a:br>
            <a:r>
              <a:rPr lang="ru-RU" sz="2400" dirty="0" smtClean="0"/>
              <a:t> (5-6 уровни)</a:t>
            </a:r>
            <a:endParaRPr lang="en-GB" sz="2400" dirty="0" smtClean="0"/>
          </a:p>
        </p:txBody>
      </p:sp>
      <p:sp>
        <p:nvSpPr>
          <p:cNvPr id="13" name="Rectangle 12"/>
          <p:cNvSpPr/>
          <p:nvPr/>
        </p:nvSpPr>
        <p:spPr bwMode="auto">
          <a:xfrm flipH="1">
            <a:off x="4752340" y="786129"/>
            <a:ext cx="187702" cy="433050"/>
          </a:xfrm>
          <a:prstGeom prst="rect">
            <a:avLst/>
          </a:prstGeom>
          <a:solidFill>
            <a:schemeClr val="bg2">
              <a:lumMod val="60000"/>
              <a:lumOff val="40000"/>
              <a:alpha val="43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8823" tIns="54411" rIns="108823" bIns="54411">
            <a:spAutoFit/>
          </a:bodyPr>
          <a:lstStyle/>
          <a:p>
            <a:pPr latinLnBrk="1">
              <a:defRPr/>
            </a:pPr>
            <a:endParaRPr lang="en-GB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8" name="내용 개체 틀 19" descr="calculator.png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00000" contrast="100000"/>
          </a:blip>
          <a:stretch>
            <a:fillRect/>
          </a:stretch>
        </p:blipFill>
        <p:spPr>
          <a:xfrm>
            <a:off x="9027918" y="103636"/>
            <a:ext cx="561362" cy="451350"/>
          </a:xfrm>
          <a:prstGeom prst="rect">
            <a:avLst/>
          </a:prstGeom>
        </p:spPr>
      </p:pic>
      <p:sp>
        <p:nvSpPr>
          <p:cNvPr id="58375" name="TextBox 2"/>
          <p:cNvSpPr txBox="1">
            <a:spLocks noChangeArrowheads="1"/>
          </p:cNvSpPr>
          <p:nvPr/>
        </p:nvSpPr>
        <p:spPr bwMode="auto">
          <a:xfrm>
            <a:off x="10127600" y="170853"/>
            <a:ext cx="1309782" cy="38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23" tIns="54411" rIns="108823" bIns="54411"/>
          <a:lstStyle/>
          <a:p>
            <a:pPr latinLnBrk="1"/>
            <a:r>
              <a:rPr lang="en-GB" sz="1300" dirty="0">
                <a:solidFill>
                  <a:srgbClr val="FFFFFF"/>
                </a:solidFill>
                <a:cs typeface="Arial" charset="0"/>
              </a:rPr>
              <a:t>Tab I.2.1a</a:t>
            </a: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7889628" y="4104598"/>
            <a:ext cx="1856383" cy="44777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8823" tIns="54411" rIns="108823" bIns="54411"/>
          <a:lstStyle/>
          <a:p>
            <a:pPr eaLnBrk="1" hangingPunct="1">
              <a:defRPr/>
            </a:pPr>
            <a:r>
              <a:rPr lang="ru-RU" sz="2400" dirty="0">
                <a:solidFill>
                  <a:schemeClr val="accent5">
                    <a:lumMod val="25000"/>
                  </a:schemeClr>
                </a:solidFill>
              </a:rPr>
              <a:t>Россия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Chart bld="series"/>
        </p:bldSub>
      </p:bldGraphic>
      <p:bldP spid="1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430925"/>
            <a:ext cx="10692765" cy="775005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Вклад стран в глобальную выборку учащихся с наивысшими достижениями в естественнонаучной грамотности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14507" r="3044"/>
          <a:stretch>
            <a:fillRect/>
          </a:stretch>
        </p:blipFill>
        <p:spPr bwMode="auto">
          <a:xfrm>
            <a:off x="1979986" y="1671638"/>
            <a:ext cx="7776863" cy="5294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6462514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PISA_WebBanner6-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019475" y="6498578"/>
            <a:ext cx="1753598" cy="540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021" y="622199"/>
            <a:ext cx="11163467" cy="52654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    </a:t>
            </a:r>
            <a:r>
              <a:rPr lang="ru-RU" sz="2600" dirty="0"/>
              <a:t>Математика, 4 класс   	                   </a:t>
            </a:r>
            <a:r>
              <a:rPr lang="ru-RU" sz="2600" dirty="0" smtClean="0"/>
              <a:t>Естествознание</a:t>
            </a:r>
            <a:r>
              <a:rPr lang="ru-RU" sz="2600" dirty="0"/>
              <a:t>, 4 класс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6239" y="3769265"/>
            <a:ext cx="11880850" cy="677025"/>
          </a:xfrm>
          <a:prstGeom prst="rect">
            <a:avLst/>
          </a:prstGeom>
        </p:spPr>
        <p:txBody>
          <a:bodyPr lIns="108814" tIns="54407" rIns="108814" bIns="54407" anchor="ctr"/>
          <a:lstStyle/>
          <a:p>
            <a:pPr algn="ctr">
              <a:spcBef>
                <a:spcPct val="0"/>
              </a:spcBef>
              <a:defRPr/>
            </a:pPr>
            <a:r>
              <a:rPr lang="ru-RU" sz="2300" b="1" dirty="0" smtClean="0">
                <a:latin typeface="+mj-lt"/>
                <a:ea typeface="+mj-ea"/>
                <a:cs typeface="+mj-cs"/>
              </a:rPr>
              <a:t>Математика</a:t>
            </a:r>
            <a:r>
              <a:rPr lang="ru-RU" sz="2300" b="1" dirty="0">
                <a:latin typeface="+mj-lt"/>
                <a:ea typeface="+mj-ea"/>
                <a:cs typeface="+mj-cs"/>
              </a:rPr>
              <a:t>, 8 класс	</a:t>
            </a:r>
            <a:r>
              <a:rPr lang="ru-RU" sz="2300" b="1" dirty="0" smtClean="0">
                <a:latin typeface="+mj-lt"/>
                <a:ea typeface="+mj-ea"/>
                <a:cs typeface="+mj-cs"/>
              </a:rPr>
              <a:t>                 </a:t>
            </a:r>
            <a:r>
              <a:rPr lang="ru-RU" sz="2300" b="1" dirty="0">
                <a:latin typeface="+mj-lt"/>
                <a:ea typeface="+mj-ea"/>
                <a:cs typeface="+mj-cs"/>
              </a:rPr>
              <a:t>	Естествознание, 8 класс</a:t>
            </a:r>
          </a:p>
          <a:p>
            <a:pPr>
              <a:defRPr/>
            </a:pPr>
            <a:endParaRPr lang="ru-RU" sz="2400" dirty="0"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97021" y="155400"/>
            <a:ext cx="11583829" cy="643468"/>
          </a:xfrm>
          <a:prstGeom prst="rect">
            <a:avLst/>
          </a:prstGeom>
        </p:spPr>
        <p:txBody>
          <a:bodyPr lIns="108814" tIns="54407" rIns="108814" bIns="54407" anchor="ctr">
            <a:normAutofit fontScale="25000" lnSpcReduction="20000"/>
          </a:bodyPr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defRPr/>
            </a:pPr>
            <a:r>
              <a:rPr lang="ru-RU" sz="13300" dirty="0">
                <a:latin typeface="+mj-lt"/>
                <a:ea typeface="+mj-ea"/>
                <a:cs typeface="+mj-cs"/>
              </a:rPr>
              <a:t> В   каких группах учащихся произошли основные изменения?</a:t>
            </a:r>
          </a:p>
          <a:p>
            <a:pPr>
              <a:defRPr/>
            </a:pPr>
            <a:endParaRPr lang="ru-RU" sz="5200" dirty="0"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929" y="4104289"/>
            <a:ext cx="5684496" cy="2787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482" y="1154494"/>
            <a:ext cx="5145822" cy="265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7546" y="1148774"/>
            <a:ext cx="5247998" cy="262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33986" y="4104290"/>
            <a:ext cx="5613010" cy="278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Динамика результатов российских учащихся </a:t>
            </a:r>
            <a:br>
              <a:rPr lang="ru-RU" dirty="0" smtClean="0"/>
            </a:br>
            <a:r>
              <a:rPr lang="ru-RU" dirty="0" smtClean="0"/>
              <a:t>11 классов за двадцать лет (1995-2015 годы)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801" y="1701568"/>
            <a:ext cx="5520063" cy="4544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1709986"/>
            <a:ext cx="5520063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263" y="183437"/>
            <a:ext cx="11069907" cy="1670565"/>
          </a:xfrm>
        </p:spPr>
        <p:txBody>
          <a:bodyPr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ru-RU" sz="3300" dirty="0" smtClean="0">
                <a:latin typeface="Arial Black" pitchFamily="34" charset="0"/>
              </a:rPr>
              <a:t>Распределение российских учащихся</a:t>
            </a:r>
            <a:r>
              <a:rPr lang="en-US" sz="3300" dirty="0" smtClean="0">
                <a:latin typeface="Arial Black" pitchFamily="34" charset="0"/>
              </a:rPr>
              <a:t>,</a:t>
            </a:r>
            <a:r>
              <a:rPr lang="ru-RU" sz="3300" dirty="0" smtClean="0">
                <a:latin typeface="Arial Black" pitchFamily="34" charset="0"/>
              </a:rPr>
              <a:t> изучавших профильные курсы математики, по уровням математической подготовки </a:t>
            </a:r>
            <a:r>
              <a:rPr lang="en-US" sz="3300" dirty="0" smtClean="0">
                <a:latin typeface="Arial Black" pitchFamily="34" charset="0"/>
              </a:rPr>
              <a:t>TIMSS</a:t>
            </a:r>
            <a:r>
              <a:rPr lang="ru-RU" sz="3300" dirty="0" smtClean="0">
                <a:latin typeface="Arial Black" pitchFamily="34" charset="0"/>
              </a:rPr>
              <a:t/>
            </a:r>
            <a:br>
              <a:rPr lang="ru-RU" sz="3300" dirty="0" smtClean="0">
                <a:latin typeface="Arial Black" pitchFamily="34" charset="0"/>
              </a:rPr>
            </a:br>
            <a:endParaRPr lang="ru-RU" sz="3300" dirty="0">
              <a:latin typeface="Arial Black" pitchFamily="34" charset="0"/>
            </a:endParaRPr>
          </a:p>
        </p:txBody>
      </p:sp>
      <p:grpSp>
        <p:nvGrpSpPr>
          <p:cNvPr id="3" name="Группа 3"/>
          <p:cNvGrpSpPr/>
          <p:nvPr/>
        </p:nvGrpSpPr>
        <p:grpSpPr>
          <a:xfrm>
            <a:off x="1595412" y="1799239"/>
            <a:ext cx="415476" cy="4942406"/>
            <a:chOff x="0" y="0"/>
            <a:chExt cx="317046" cy="443184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H="1">
              <a:off x="0" y="0"/>
              <a:ext cx="163286" cy="231322"/>
            </a:xfrm>
            <a:prstGeom prst="line">
              <a:avLst/>
            </a:prstGeom>
            <a:ln w="7620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140153" y="1"/>
              <a:ext cx="176893" cy="231321"/>
            </a:xfrm>
            <a:prstGeom prst="line">
              <a:avLst/>
            </a:prstGeom>
            <a:ln w="7620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Прямая соединительная линия 6"/>
            <p:cNvSpPr/>
            <p:nvPr/>
          </p:nvSpPr>
          <p:spPr>
            <a:xfrm flipH="1">
              <a:off x="131991" y="9527"/>
              <a:ext cx="31291" cy="4422321"/>
            </a:xfrm>
            <a:prstGeom prst="line">
              <a:avLst/>
            </a:prstGeom>
            <a:ln w="7620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cxnSp>
        <p:nvCxnSpPr>
          <p:cNvPr id="13" name="Прямая соединительная линия 12"/>
          <p:cNvCxnSpPr/>
          <p:nvPr/>
        </p:nvCxnSpPr>
        <p:spPr>
          <a:xfrm>
            <a:off x="1688973" y="2401039"/>
            <a:ext cx="250911" cy="9772"/>
          </a:xfrm>
          <a:prstGeom prst="line">
            <a:avLst/>
          </a:prstGeom>
          <a:ln w="635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688973" y="3303740"/>
            <a:ext cx="250911" cy="9772"/>
          </a:xfrm>
          <a:prstGeom prst="line">
            <a:avLst/>
          </a:prstGeom>
          <a:ln w="635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688973" y="4356890"/>
            <a:ext cx="250911" cy="9772"/>
          </a:xfrm>
          <a:prstGeom prst="line">
            <a:avLst/>
          </a:prstGeom>
          <a:ln w="635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665950" y="5331324"/>
            <a:ext cx="250911" cy="9772"/>
          </a:xfrm>
          <a:prstGeom prst="line">
            <a:avLst/>
          </a:prstGeom>
          <a:ln w="635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-141000" y="5195892"/>
            <a:ext cx="177764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Низкий</a:t>
            </a:r>
            <a:b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 (400 баллов)</a:t>
            </a:r>
            <a:endParaRPr lang="ru-RU" sz="1900" b="1" dirty="0">
              <a:solidFill>
                <a:schemeClr val="accent6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141001" y="4206441"/>
            <a:ext cx="168408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Средний </a:t>
            </a:r>
            <a:b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(475 баллов)</a:t>
            </a:r>
            <a:endParaRPr lang="ru-RU" sz="1900" b="1" dirty="0">
              <a:solidFill>
                <a:schemeClr val="accent6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141000" y="3153290"/>
            <a:ext cx="177764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Высокий</a:t>
            </a:r>
            <a:b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 (550 баллов)</a:t>
            </a:r>
            <a:endParaRPr lang="ru-RU" sz="1900" b="1" dirty="0">
              <a:solidFill>
                <a:schemeClr val="accent6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141000" y="2250590"/>
            <a:ext cx="177764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Высший </a:t>
            </a:r>
            <a:b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(625 и выше)</a:t>
            </a:r>
            <a:endParaRPr lang="ru-RU" sz="1900" b="1" dirty="0">
              <a:solidFill>
                <a:schemeClr val="accent6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1660" y="2502075"/>
            <a:ext cx="4869189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993" y="2502074"/>
            <a:ext cx="482453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263" y="183437"/>
            <a:ext cx="11069907" cy="1670565"/>
          </a:xfrm>
        </p:spPr>
        <p:txBody>
          <a:bodyPr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ru-RU" sz="3300" dirty="0" smtClean="0">
                <a:latin typeface="Arial Black" pitchFamily="34" charset="0"/>
              </a:rPr>
              <a:t>Распределение российских учащихся</a:t>
            </a:r>
            <a:r>
              <a:rPr lang="en-US" sz="3300" dirty="0" smtClean="0">
                <a:latin typeface="Arial Black" pitchFamily="34" charset="0"/>
              </a:rPr>
              <a:t>,</a:t>
            </a:r>
            <a:r>
              <a:rPr lang="ru-RU" sz="3300" dirty="0" smtClean="0">
                <a:latin typeface="Arial Black" pitchFamily="34" charset="0"/>
              </a:rPr>
              <a:t> изучавших профильные курсы физики по уровням подготовки </a:t>
            </a:r>
            <a:r>
              <a:rPr lang="en-US" sz="3300" dirty="0" smtClean="0">
                <a:latin typeface="Arial Black" pitchFamily="34" charset="0"/>
              </a:rPr>
              <a:t>TIMSS</a:t>
            </a:r>
            <a:r>
              <a:rPr lang="ru-RU" sz="3300" dirty="0" smtClean="0">
                <a:latin typeface="Arial Black" pitchFamily="34" charset="0"/>
              </a:rPr>
              <a:t/>
            </a:r>
            <a:br>
              <a:rPr lang="ru-RU" sz="3300" dirty="0" smtClean="0">
                <a:latin typeface="Arial Black" pitchFamily="34" charset="0"/>
              </a:rPr>
            </a:br>
            <a:endParaRPr lang="ru-RU" sz="3300" dirty="0">
              <a:latin typeface="Arial Black" pitchFamily="34" charset="0"/>
            </a:endParaRPr>
          </a:p>
        </p:txBody>
      </p:sp>
      <p:grpSp>
        <p:nvGrpSpPr>
          <p:cNvPr id="3" name="Группа 3"/>
          <p:cNvGrpSpPr/>
          <p:nvPr/>
        </p:nvGrpSpPr>
        <p:grpSpPr>
          <a:xfrm>
            <a:off x="1595412" y="1799239"/>
            <a:ext cx="415476" cy="4942406"/>
            <a:chOff x="0" y="0"/>
            <a:chExt cx="317046" cy="443184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 flipH="1">
              <a:off x="0" y="0"/>
              <a:ext cx="163286" cy="231322"/>
            </a:xfrm>
            <a:prstGeom prst="line">
              <a:avLst/>
            </a:prstGeom>
            <a:ln w="7620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140153" y="1"/>
              <a:ext cx="176893" cy="231321"/>
            </a:xfrm>
            <a:prstGeom prst="line">
              <a:avLst/>
            </a:prstGeom>
            <a:ln w="7620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Прямая соединительная линия 6"/>
            <p:cNvSpPr/>
            <p:nvPr/>
          </p:nvSpPr>
          <p:spPr>
            <a:xfrm flipH="1">
              <a:off x="131991" y="9527"/>
              <a:ext cx="31291" cy="4422321"/>
            </a:xfrm>
            <a:prstGeom prst="line">
              <a:avLst/>
            </a:prstGeom>
            <a:ln w="76200">
              <a:solidFill>
                <a:srgbClr val="00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cxnSp>
        <p:nvCxnSpPr>
          <p:cNvPr id="13" name="Прямая соединительная линия 12"/>
          <p:cNvCxnSpPr/>
          <p:nvPr/>
        </p:nvCxnSpPr>
        <p:spPr>
          <a:xfrm>
            <a:off x="1688973" y="2401039"/>
            <a:ext cx="250911" cy="9772"/>
          </a:xfrm>
          <a:prstGeom prst="line">
            <a:avLst/>
          </a:prstGeom>
          <a:ln w="635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688973" y="3303740"/>
            <a:ext cx="250911" cy="9772"/>
          </a:xfrm>
          <a:prstGeom prst="line">
            <a:avLst/>
          </a:prstGeom>
          <a:ln w="635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688973" y="4356890"/>
            <a:ext cx="250911" cy="9772"/>
          </a:xfrm>
          <a:prstGeom prst="line">
            <a:avLst/>
          </a:prstGeom>
          <a:ln w="635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665950" y="5331324"/>
            <a:ext cx="250911" cy="9772"/>
          </a:xfrm>
          <a:prstGeom prst="line">
            <a:avLst/>
          </a:prstGeom>
          <a:ln w="635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-141000" y="5195892"/>
            <a:ext cx="177764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Низкий</a:t>
            </a:r>
            <a:b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 (400 баллов)</a:t>
            </a:r>
            <a:endParaRPr lang="ru-RU" sz="1900" b="1" dirty="0">
              <a:solidFill>
                <a:schemeClr val="accent6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141001" y="4206441"/>
            <a:ext cx="168408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Средний </a:t>
            </a:r>
            <a:b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(475 баллов)</a:t>
            </a:r>
            <a:endParaRPr lang="ru-RU" sz="1900" b="1" dirty="0">
              <a:solidFill>
                <a:schemeClr val="accent6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141000" y="3153290"/>
            <a:ext cx="177764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Высокий</a:t>
            </a:r>
            <a:b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 (550 баллов)</a:t>
            </a:r>
            <a:endParaRPr lang="ru-RU" sz="1900" b="1" dirty="0">
              <a:solidFill>
                <a:schemeClr val="accent6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141000" y="2250590"/>
            <a:ext cx="177764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Высший </a:t>
            </a:r>
            <a:b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</a:br>
            <a:r>
              <a:rPr lang="ru-RU" sz="1900" b="1" dirty="0" smtClean="0">
                <a:solidFill>
                  <a:schemeClr val="accent6"/>
                </a:solidFill>
                <a:latin typeface="Arial Narrow" pitchFamily="34" charset="0"/>
                <a:cs typeface="Times New Roman" pitchFamily="18" charset="0"/>
              </a:rPr>
              <a:t>(625 и выше)</a:t>
            </a:r>
            <a:endParaRPr lang="ru-RU" sz="1900" b="1" dirty="0">
              <a:solidFill>
                <a:schemeClr val="accent6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0145" y="2862114"/>
            <a:ext cx="6768752" cy="333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</a:t>
            </a:r>
            <a:r>
              <a:rPr lang="ru-RU" dirty="0" smtClean="0"/>
              <a:t>. Повышение эффективности </a:t>
            </a:r>
            <a:br>
              <a:rPr lang="ru-RU" dirty="0" smtClean="0"/>
            </a:br>
            <a:r>
              <a:rPr lang="ru-RU" dirty="0" smtClean="0"/>
              <a:t>инвестиций в образование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785" y="1671693"/>
            <a:ext cx="11521280" cy="472816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i="1" dirty="0" smtClean="0"/>
              <a:t>Расходы на образование в России достигли той границы, после которой связь между расходами и результатами перестает быть линейной. Дальнейший рост результатов связан с ростом эффективности использования средств. Большую отдачу дают вложения в подготовку педагогов и повышение их квалификации.</a:t>
            </a:r>
          </a:p>
          <a:p>
            <a:pPr marL="0" indent="0" algn="just">
              <a:buNone/>
            </a:pPr>
            <a:endParaRPr lang="ru-RU" i="1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r>
              <a:rPr lang="ru-RU" sz="2800" dirty="0" smtClean="0"/>
              <a:t>по результатам исследования  </a:t>
            </a:r>
            <a:r>
              <a:rPr lang="en-US" sz="2800" dirty="0" smtClean="0"/>
              <a:t>PISA 2015</a:t>
            </a:r>
            <a:endParaRPr lang="ru-RU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47467" y="161906"/>
            <a:ext cx="1753598" cy="540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534" y="53802"/>
            <a:ext cx="8281347" cy="864096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defRPr/>
            </a:pP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ru-RU" sz="2200" dirty="0" smtClean="0"/>
              <a:t> Связь между затратами на одного обучающегося за 10 лет </a:t>
            </a:r>
            <a:br>
              <a:rPr lang="ru-RU" sz="2200" dirty="0" smtClean="0"/>
            </a:br>
            <a:r>
              <a:rPr lang="ru-RU" sz="2200" dirty="0" smtClean="0"/>
              <a:t>(с 6 до 15 лет) и результатами по естественнонаучной грамотности</a:t>
            </a:r>
            <a:br>
              <a:rPr lang="ru-RU" sz="2200" dirty="0" smtClean="0"/>
            </a:br>
            <a:endParaRPr lang="ru-RU" sz="22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01" y="1349946"/>
            <a:ext cx="2016225" cy="576064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Aft>
                <a:spcPts val="300"/>
              </a:spcAft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Для стран, чьи затраты на образование одного ребёнка в течение 10 лет (с 6 до 15 лет) составляют меньше 50 000 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USD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(например, для таких стран, как Болгария, Мексика, Турция), справедлива линейная зависимость, при которой рост инвестиций в образование сопровождается приростом в образовательных результатах в соответствии с линейным законом. 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00865" y="125810"/>
            <a:ext cx="1753598" cy="540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2033" y="845890"/>
            <a:ext cx="6768752" cy="4540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2340025" y="5342324"/>
            <a:ext cx="40324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latin typeface="Arial Narrow" pitchFamily="34" charset="0"/>
              </a:rPr>
              <a:t>Source: 1OECD, PISA 2015 Database, Tables I.2.3 and II.6.58. 2 </a:t>
            </a:r>
            <a:r>
              <a:rPr lang="ru-RU" sz="1000" b="1" dirty="0" smtClean="0">
                <a:latin typeface="Arial Narrow" pitchFamily="34" charset="0"/>
              </a:rPr>
              <a:t/>
            </a:r>
            <a:br>
              <a:rPr lang="ru-RU" sz="1000" b="1" dirty="0" smtClean="0">
                <a:latin typeface="Arial Narrow" pitchFamily="34" charset="0"/>
              </a:rPr>
            </a:br>
            <a:r>
              <a:rPr lang="en-US" sz="1000" b="1" dirty="0" smtClean="0">
                <a:latin typeface="Arial Narrow" pitchFamily="34" charset="0"/>
              </a:rPr>
              <a:t>http://dx.doi.org/10.1787/888933436215</a:t>
            </a:r>
            <a:endParaRPr lang="ru-RU" sz="1000" b="1" dirty="0">
              <a:latin typeface="Arial Narrow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9324801" y="1133922"/>
            <a:ext cx="2304256" cy="5688632"/>
          </a:xfrm>
          <a:prstGeom prst="rect">
            <a:avLst/>
          </a:prstGeom>
        </p:spPr>
        <p:txBody>
          <a:bodyPr vert="horz" lIns="104269" tIns="52135" rIns="104269" bIns="52135" rtlCol="0">
            <a:noAutofit/>
          </a:bodyPr>
          <a:lstStyle/>
          <a:p>
            <a:pPr marR="0" lvl="0" algn="l" defTabSz="104269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Для стран, чьи затраты на образование одного ребёнка в течение 10 лет (с 6 до 15 лет) составляют больше 50 000 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USD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(например, для таких стран, как Швеция, Франция, Португалия, Польша и др.), зависимость между объемом затрат и результатами носит более сложный характер. В этих странах для получения более высоких результатов нужно наращивать не только объем инвестиций в образование, но и повышать эффективность их использования. Например, вкладывать в такие направления, которые дают 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бóльший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эффект. 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331913" y="5526410"/>
            <a:ext cx="7704856" cy="1008112"/>
          </a:xfrm>
          <a:prstGeom prst="rect">
            <a:avLst/>
          </a:prstGeom>
        </p:spPr>
        <p:txBody>
          <a:bodyPr vert="horz" lIns="104269" tIns="52135" rIns="104269" bIns="52135" rtlCol="0">
            <a:noAutofit/>
          </a:bodyPr>
          <a:lstStyle/>
          <a:p>
            <a:pPr marL="391009" marR="0" lvl="0" indent="-391009" algn="l" defTabSz="104269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Для России одним из направлений повышения эффективности инвестиций является повышение качества и эффективности как системы подготовки учителей, так и системы повышения их квалификации.</a:t>
            </a:r>
          </a:p>
          <a:p>
            <a:pPr marR="0" lvl="0" algn="l" defTabSz="104269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Для России этот вывод имеет особое значение, учитывая тот факт, что, как показывает диаграмма, страна практически полностью исчерпала возможности линейного роста.</a:t>
            </a:r>
            <a:endParaRPr kumimoji="0" lang="ru-RU" sz="16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49" name="Овал 2"/>
          <p:cNvSpPr>
            <a:spLocks noChangeArrowheads="1"/>
          </p:cNvSpPr>
          <p:nvPr/>
        </p:nvSpPr>
        <p:spPr bwMode="auto">
          <a:xfrm>
            <a:off x="4140225" y="2718097"/>
            <a:ext cx="648072" cy="288033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7</a:t>
            </a:r>
            <a:r>
              <a:rPr lang="ru-RU" dirty="0" smtClean="0"/>
              <a:t>. Улучшение образовательной </a:t>
            </a:r>
            <a:br>
              <a:rPr lang="ru-RU" dirty="0" smtClean="0"/>
            </a:br>
            <a:r>
              <a:rPr lang="ru-RU" dirty="0" smtClean="0"/>
              <a:t>среды в школе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785" y="1349947"/>
            <a:ext cx="11521280" cy="5049912"/>
          </a:xfrm>
        </p:spPr>
        <p:txBody>
          <a:bodyPr>
            <a:normAutofit fontScale="55000" lnSpcReduction="20000"/>
          </a:bodyPr>
          <a:lstStyle/>
          <a:p>
            <a:pPr marL="85725" indent="-85725">
              <a:lnSpc>
                <a:spcPct val="120000"/>
              </a:lnSpc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500" i="1" dirty="0" smtClean="0"/>
              <a:t>1. По значению индекса факторов, связанных с поведением учащихся</a:t>
            </a:r>
            <a:r>
              <a:rPr lang="en-US" sz="4500" i="1" dirty="0" smtClean="0"/>
              <a:t>, </a:t>
            </a:r>
            <a:r>
              <a:rPr lang="ru-RU" sz="4500" i="1" dirty="0" smtClean="0"/>
              <a:t>негативно влияющих на естественнонаучную грамотность, Россия находится в зоне риска.</a:t>
            </a:r>
          </a:p>
          <a:p>
            <a:pPr>
              <a:lnSpc>
                <a:spcPct val="80000"/>
              </a:lnSpc>
              <a:buNone/>
            </a:pPr>
            <a:endParaRPr lang="ru-RU" sz="4500" b="1" i="1" dirty="0" smtClean="0"/>
          </a:p>
          <a:p>
            <a:pPr>
              <a:buNone/>
            </a:pPr>
            <a:r>
              <a:rPr lang="ru-RU" sz="4500" i="1" dirty="0" smtClean="0"/>
              <a:t>2. По сравнению с 2012 годом в России:</a:t>
            </a:r>
          </a:p>
          <a:p>
            <a:pPr lvl="1">
              <a:buNone/>
            </a:pPr>
            <a:r>
              <a:rPr lang="ru-RU" sz="4500" i="1" dirty="0" smtClean="0"/>
              <a:t> возросло количество пропусков занятий и опозданий как среди учащихся, так и среди учителей,</a:t>
            </a:r>
          </a:p>
          <a:p>
            <a:pPr lvl="1">
              <a:buNone/>
            </a:pPr>
            <a:r>
              <a:rPr lang="ru-RU" sz="4500" i="1" dirty="0" smtClean="0"/>
              <a:t> ухудшилась дисциплина на уроках,</a:t>
            </a:r>
          </a:p>
          <a:p>
            <a:pPr lvl="1">
              <a:buNone/>
            </a:pPr>
            <a:r>
              <a:rPr lang="ru-RU" sz="4500" i="1" dirty="0" smtClean="0"/>
              <a:t> возросло количество случаев, когда учителя приходят на занятия неподготовленными.</a:t>
            </a:r>
          </a:p>
          <a:p>
            <a:pPr>
              <a:lnSpc>
                <a:spcPct val="80000"/>
              </a:lnSpc>
            </a:pPr>
            <a:endParaRPr lang="ru-RU" sz="4500" b="1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r>
              <a:rPr lang="ru-RU" dirty="0" smtClean="0"/>
              <a:t>по результатам исследования  </a:t>
            </a:r>
            <a:r>
              <a:rPr lang="en-US" dirty="0" smtClean="0"/>
              <a:t>PISA 2015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47467" y="161906"/>
            <a:ext cx="1753598" cy="540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534" y="447752"/>
            <a:ext cx="9003520" cy="746296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ru-RU" sz="3800" dirty="0" smtClean="0"/>
              <a:t>Образовательная среда </a:t>
            </a:r>
            <a:r>
              <a:rPr lang="ru-RU" sz="3800" i="1" dirty="0" smtClean="0"/>
              <a:t>в школах</a:t>
            </a:r>
            <a:r>
              <a:rPr lang="ru-RU" sz="3800" dirty="0" smtClean="0"/>
              <a:t/>
            </a:r>
            <a:br>
              <a:rPr lang="ru-RU" sz="3800" dirty="0" smtClean="0"/>
            </a:br>
            <a:endParaRPr lang="ru-RU" sz="38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0018" y="1194048"/>
            <a:ext cx="10247233" cy="5998535"/>
          </a:xfrm>
        </p:spPr>
        <p:txBody>
          <a:bodyPr/>
          <a:lstStyle/>
          <a:p>
            <a:pPr indent="15114">
              <a:lnSpc>
                <a:spcPct val="80000"/>
              </a:lnSpc>
              <a:buNone/>
            </a:pPr>
            <a:r>
              <a:rPr lang="ru-RU" sz="2900" dirty="0" smtClean="0"/>
              <a:t>Некоторые данные</a:t>
            </a:r>
            <a:r>
              <a:rPr lang="en-US" sz="2900" dirty="0" smtClean="0"/>
              <a:t> </a:t>
            </a:r>
            <a:r>
              <a:rPr lang="ru-RU" sz="2900" dirty="0" smtClean="0"/>
              <a:t>по результатам </a:t>
            </a:r>
            <a:r>
              <a:rPr lang="en-US" sz="2900" u="sng" dirty="0" smtClean="0"/>
              <a:t>PISA-2012</a:t>
            </a:r>
            <a:endParaRPr lang="ru-RU" sz="2900" u="sng" dirty="0" smtClean="0"/>
          </a:p>
          <a:p>
            <a:pPr indent="15114">
              <a:lnSpc>
                <a:spcPct val="80000"/>
              </a:lnSpc>
              <a:buNone/>
            </a:pPr>
            <a:r>
              <a:rPr lang="ru-RU" sz="2900" i="1" u="sng" dirty="0" smtClean="0">
                <a:latin typeface="Arial Narrow" pitchFamily="34" charset="0"/>
              </a:rPr>
              <a:t>По ответам директоров школ</a:t>
            </a:r>
            <a:endParaRPr lang="en-US" sz="2900" i="1" u="sng" dirty="0" smtClean="0">
              <a:latin typeface="Arial Narrow" pitchFamily="34" charset="0"/>
            </a:endParaRPr>
          </a:p>
          <a:p>
            <a:pPr indent="15114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900" dirty="0" smtClean="0">
                <a:latin typeface="Arial Narrow" pitchFamily="34" charset="0"/>
              </a:rPr>
              <a:t>Каждый второй директор школы отметил наличие проблем в поведении учащихся.</a:t>
            </a:r>
          </a:p>
          <a:p>
            <a:pPr indent="15114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900" dirty="0" smtClean="0">
                <a:latin typeface="Arial Narrow" pitchFamily="34" charset="0"/>
              </a:rPr>
              <a:t>Каждый третий  учащийся посещает школу, в которой директор отметил, что учащиеся не уважают учителей.</a:t>
            </a:r>
          </a:p>
          <a:p>
            <a:pPr indent="15114">
              <a:lnSpc>
                <a:spcPct val="80000"/>
              </a:lnSpc>
              <a:buNone/>
            </a:pPr>
            <a:r>
              <a:rPr lang="ru-RU" sz="2900" i="1" u="sng" dirty="0" smtClean="0">
                <a:latin typeface="Arial Narrow" pitchFamily="34" charset="0"/>
              </a:rPr>
              <a:t>По ответам учащихся</a:t>
            </a:r>
          </a:p>
          <a:p>
            <a:pPr indent="15114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900" dirty="0" smtClean="0">
                <a:latin typeface="Arial Narrow" pitchFamily="34" charset="0"/>
              </a:rPr>
              <a:t>80% учащихся 15-летнего возраста посещают школы, в которых есть проблемы взаимодействия между учителями и учащимися.</a:t>
            </a:r>
          </a:p>
          <a:p>
            <a:pPr indent="15114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900" dirty="0" smtClean="0">
                <a:latin typeface="Arial Narrow" pitchFamily="34" charset="0"/>
              </a:rPr>
              <a:t>Каждый второй учащийся посещает школу, в которой не требуется от учащихся демонстрировать высокие достижения.</a:t>
            </a:r>
          </a:p>
          <a:p>
            <a:pPr indent="15114">
              <a:lnSpc>
                <a:spcPct val="80000"/>
              </a:lnSpc>
              <a:buFont typeface="Wingdings" pitchFamily="2" charset="2"/>
              <a:buChar char="ü"/>
            </a:pPr>
            <a:r>
              <a:rPr lang="ru-RU" sz="2900" dirty="0" smtClean="0">
                <a:latin typeface="Arial Narrow" pitchFamily="34" charset="0"/>
              </a:rPr>
              <a:t> Каждый третий учащийся не согласился с утверждением, что большинство их учителей интересуются жизнью учащихся.</a:t>
            </a:r>
          </a:p>
          <a:p>
            <a:pPr indent="15114">
              <a:lnSpc>
                <a:spcPct val="80000"/>
              </a:lnSpc>
              <a:buFont typeface="Wingdings" pitchFamily="2" charset="2"/>
              <a:buChar char="ü"/>
            </a:pPr>
            <a:endParaRPr lang="ru-RU" sz="2900" dirty="0" smtClean="0">
              <a:latin typeface="Arial Narrow" pitchFamily="34" charset="0"/>
            </a:endParaRPr>
          </a:p>
          <a:p>
            <a:pPr indent="15114">
              <a:lnSpc>
                <a:spcPct val="80000"/>
              </a:lnSpc>
              <a:buFont typeface="Wingdings" pitchFamily="2" charset="2"/>
              <a:buChar char="ü"/>
            </a:pPr>
            <a:endParaRPr lang="ru-RU" sz="2500" dirty="0" smtClean="0">
              <a:latin typeface="Arial Narrow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00865" y="125810"/>
            <a:ext cx="1753598" cy="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003" y="666319"/>
            <a:ext cx="11463045" cy="971659"/>
          </a:xfrm>
          <a:prstGeom prst="rect">
            <a:avLst/>
          </a:prstGeom>
          <a:noFill/>
        </p:spPr>
        <p:txBody>
          <a:bodyPr wrap="square" lIns="108823" tIns="54411" rIns="108823" bIns="54411" rtlCol="0">
            <a:spAutoFit/>
          </a:bodyPr>
          <a:lstStyle/>
          <a:p>
            <a:pPr algn="ctr"/>
            <a:r>
              <a:rPr lang="ru-RU" sz="2800" b="1" dirty="0" smtClean="0"/>
              <a:t>Индекс факторов</a:t>
            </a:r>
            <a:r>
              <a:rPr lang="en-US" sz="2800" b="1" dirty="0" smtClean="0"/>
              <a:t>, </a:t>
            </a:r>
            <a:r>
              <a:rPr lang="ru-RU" sz="2800" b="1" dirty="0" smtClean="0"/>
              <a:t> связанных с поведением учащихся</a:t>
            </a:r>
            <a:r>
              <a:rPr lang="en-US" sz="2800" b="1" dirty="0" smtClean="0"/>
              <a:t>, </a:t>
            </a:r>
            <a:r>
              <a:rPr lang="ru-RU" sz="2800" b="1" dirty="0" smtClean="0"/>
              <a:t>негативно влияющих на естественнонаучную грамотность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01" y="1781994"/>
            <a:ext cx="11083123" cy="3762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7" y="161906"/>
            <a:ext cx="1762463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ISA_WebBanner6-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9900865" y="125810"/>
            <a:ext cx="1753598" cy="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790965"/>
            <a:ext cx="10692765" cy="77500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8. </a:t>
            </a:r>
            <a:r>
              <a:rPr lang="ru-RU" dirty="0" smtClean="0">
                <a:solidFill>
                  <a:srgbClr val="002060"/>
                </a:solidFill>
              </a:rPr>
              <a:t>Обеспечение преемственности начального и основного общего образования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785" y="2070026"/>
            <a:ext cx="11521280" cy="432983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10400" i="1" dirty="0" smtClean="0"/>
              <a:t>1</a:t>
            </a:r>
            <a:r>
              <a:rPr lang="en-US" sz="10400" i="1" dirty="0" smtClean="0"/>
              <a:t>. </a:t>
            </a:r>
            <a:r>
              <a:rPr lang="ru-RU" sz="10400" i="1" dirty="0" smtClean="0"/>
              <a:t>При переходе из начальной в основную школу  снижаются результаты учащихся по математике и естественнонаучным предметам</a:t>
            </a:r>
            <a:r>
              <a:rPr lang="en-US" sz="10400" i="1" dirty="0" smtClean="0"/>
              <a:t>. </a:t>
            </a:r>
            <a:r>
              <a:rPr lang="ru-RU" sz="10400" i="1" dirty="0" smtClean="0"/>
              <a:t>Самое большое снижение наблюдается по читательской грамотности - способности читать и понимать тексты</a:t>
            </a:r>
            <a:r>
              <a:rPr lang="en-US" sz="10400" i="1" dirty="0" smtClean="0"/>
              <a:t>,</a:t>
            </a:r>
            <a:r>
              <a:rPr lang="ru-RU" sz="10400" i="1" dirty="0" smtClean="0"/>
              <a:t>  использовать информацию из текста для решения широкого круга задач</a:t>
            </a:r>
            <a:r>
              <a:rPr lang="en-US" sz="10400" i="1" dirty="0" smtClean="0"/>
              <a:t>.</a:t>
            </a:r>
          </a:p>
          <a:p>
            <a:pPr marL="0" indent="0" algn="just">
              <a:buNone/>
            </a:pPr>
            <a:r>
              <a:rPr lang="ru-RU" sz="10400" i="1" dirty="0" smtClean="0"/>
              <a:t>2. Изменяется познавательный профиль учащихся: наиболее высокие результаты демонстрируются при воспроизведении знаний и умений</a:t>
            </a:r>
            <a:r>
              <a:rPr lang="en-US" sz="10400" i="1" dirty="0" smtClean="0"/>
              <a:t>, </a:t>
            </a:r>
            <a:r>
              <a:rPr lang="ru-RU" sz="10400" i="1" dirty="0" smtClean="0"/>
              <a:t> более низкие при решении задач с незнакомым контекстом</a:t>
            </a:r>
            <a:r>
              <a:rPr lang="en-US" sz="10400" i="1" dirty="0" smtClean="0"/>
              <a:t>.</a:t>
            </a:r>
          </a:p>
          <a:p>
            <a:pPr marL="0" indent="0" algn="just">
              <a:buNone/>
            </a:pPr>
            <a:r>
              <a:rPr lang="en-US" sz="10400" i="1" dirty="0" smtClean="0"/>
              <a:t>3. </a:t>
            </a:r>
            <a:r>
              <a:rPr lang="ru-RU" sz="10400" i="1" dirty="0" smtClean="0"/>
              <a:t>Снижается интерес к обучению математике и естественнонаучным предметам</a:t>
            </a:r>
            <a:r>
              <a:rPr lang="en-US" sz="10400" i="1" dirty="0" smtClean="0"/>
              <a:t>.</a:t>
            </a:r>
          </a:p>
          <a:p>
            <a:pPr marL="0" indent="0" algn="just">
              <a:buNone/>
            </a:pPr>
            <a:r>
              <a:rPr lang="en-US" sz="10400" i="1" dirty="0" smtClean="0"/>
              <a:t>4. </a:t>
            </a:r>
            <a:r>
              <a:rPr lang="ru-RU" sz="10400" i="1" dirty="0" smtClean="0"/>
              <a:t>Уменьшается уровень вовлеченности учащихся в учебный процесс</a:t>
            </a:r>
            <a:r>
              <a:rPr lang="en-US" sz="10400" i="1" dirty="0" smtClean="0"/>
              <a:t>.</a:t>
            </a:r>
            <a:endParaRPr lang="ru-RU" sz="10400" i="1" dirty="0" smtClean="0"/>
          </a:p>
          <a:p>
            <a:pPr marL="0" indent="0" algn="just">
              <a:buNone/>
            </a:pPr>
            <a:r>
              <a:rPr lang="ru-RU" sz="10400" i="1" dirty="0" smtClean="0"/>
              <a:t> </a:t>
            </a:r>
            <a:endParaRPr lang="en-US" sz="10400" i="1" dirty="0" smtClean="0"/>
          </a:p>
          <a:p>
            <a:pPr marL="0" indent="0" algn="just">
              <a:buNone/>
            </a:pPr>
            <a:endParaRPr lang="ru-RU" i="1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r>
              <a:rPr lang="ru-RU" sz="8000" dirty="0" smtClean="0"/>
              <a:t>по результатам исследования  </a:t>
            </a:r>
            <a:r>
              <a:rPr lang="en-US" sz="8000" dirty="0" smtClean="0"/>
              <a:t>PISA 2012-2015, TIMSS 1995-2015.</a:t>
            </a:r>
          </a:p>
          <a:p>
            <a:pPr algn="just">
              <a:buNone/>
            </a:pPr>
            <a:endParaRPr lang="ru-RU" sz="8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2926443" y="492710"/>
            <a:ext cx="8733706" cy="172294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800" dirty="0" smtClean="0"/>
              <a:t>Сравнение результатов двух исследований читательской грамотности российских учащихся (</a:t>
            </a:r>
            <a:r>
              <a:rPr lang="en-US" sz="3800" dirty="0" smtClean="0"/>
              <a:t>PIRLS </a:t>
            </a:r>
            <a:r>
              <a:rPr lang="ru-RU" sz="3800" dirty="0" smtClean="0"/>
              <a:t>и </a:t>
            </a:r>
            <a:r>
              <a:rPr lang="en-US" sz="3800" dirty="0" smtClean="0"/>
              <a:t>PISA)</a:t>
            </a:r>
            <a:endParaRPr lang="ru-RU" sz="3800" dirty="0" smtClean="0"/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513600" y="2917167"/>
          <a:ext cx="10993912" cy="368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hart" r:id="rId5" imgW="8763160" imgH="3648172" progId="Excel.Sheet.8">
                  <p:embed/>
                </p:oleObj>
              </mc:Choice>
              <mc:Fallback>
                <p:oleObj name="Chart" r:id="rId5" imgW="8763160" imgH="3648172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600" y="2917167"/>
                        <a:ext cx="10993912" cy="3680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C0C0C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35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9" descr="книга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371277" y="447775"/>
            <a:ext cx="2339042" cy="188065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021" y="79604"/>
            <a:ext cx="7685439" cy="1194065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ru-RU" sz="3800" dirty="0" smtClean="0"/>
              <a:t>Результаты анализа учебников биологии, физики и химии</a:t>
            </a:r>
            <a:endParaRPr lang="ru-RU" sz="3800" dirty="0"/>
          </a:p>
        </p:txBody>
      </p:sp>
      <p:pic>
        <p:nvPicPr>
          <p:cNvPr id="37889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802" y="1701569"/>
            <a:ext cx="4682210" cy="225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Рисунок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9744" y="1701569"/>
            <a:ext cx="4682210" cy="225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Рисунок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02" y="4108769"/>
            <a:ext cx="4682210" cy="225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Рисунок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9744" y="4108769"/>
            <a:ext cx="4682210" cy="225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25019" y="0"/>
            <a:ext cx="3155831" cy="171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0309" y="197818"/>
            <a:ext cx="10692765" cy="792089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sz="3600" dirty="0" smtClean="0"/>
              <a:t>Вовлеченность в учебный процесс.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4 класс и 8 </a:t>
            </a:r>
            <a:r>
              <a:rPr lang="ru-RU" sz="3600" dirty="0" smtClean="0"/>
              <a:t>класс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3923" y="6462514"/>
            <a:ext cx="5332941" cy="5760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spc="-36" dirty="0" smtClean="0"/>
              <a:t>По сравнению с 2011 годом значительно (на 21% по математике и на 11% по естествознанию) выросло число российских учащихся 4 классов, которые чувствуют себя полноправными участниками учебного процесса.</a:t>
            </a:r>
            <a:endParaRPr lang="ru-RU" sz="1200" spc="-36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899866" y="1077015"/>
            <a:ext cx="10153128" cy="193898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ctr" anchorCtr="0" compatLnSpc="1">
            <a:prstTxWarp prst="textNoShape">
              <a:avLst/>
            </a:prstTxWarp>
            <a:spAutoFit/>
          </a:bodyPr>
          <a:lstStyle/>
          <a:p>
            <a:pPr indent="273029" algn="just" defTabSz="914329" fontAlgn="base">
              <a:spcBef>
                <a:spcPct val="0"/>
              </a:spcBef>
              <a:spcAft>
                <a:spcPct val="0"/>
              </a:spcAft>
            </a:pPr>
            <a:endParaRPr lang="ru-RU" sz="1000" b="1" cap="all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indent="273029" algn="just" defTabSz="914329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cap="all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Насколько </a:t>
            </a:r>
            <a:r>
              <a:rPr lang="ru-RU" sz="1000" b="1" cap="all" dirty="0">
                <a:latin typeface="Arial" pitchFamily="34" charset="0"/>
                <a:ea typeface="Times New Roman" pitchFamily="18" charset="0"/>
                <a:cs typeface="Arial" pitchFamily="34" charset="0"/>
              </a:rPr>
              <a:t>вы согласны или не согласны со следующими высказываниями об </a:t>
            </a:r>
            <a:r>
              <a:rPr lang="ru-RU" sz="1000" b="1" cap="all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уроках </a:t>
            </a:r>
            <a:r>
              <a:rPr lang="ru-RU" sz="1000" b="1" cap="all" dirty="0">
                <a:latin typeface="Arial" pitchFamily="34" charset="0"/>
                <a:ea typeface="Times New Roman" pitchFamily="18" charset="0"/>
                <a:cs typeface="Arial" pitchFamily="34" charset="0"/>
              </a:rPr>
              <a:t>математики?</a:t>
            </a:r>
          </a:p>
          <a:p>
            <a:pPr indent="273029" algn="just" defTabSz="914329" fontAlgn="base">
              <a:spcBef>
                <a:spcPct val="0"/>
              </a:spcBef>
              <a:spcAft>
                <a:spcPct val="0"/>
              </a:spcAft>
            </a:pPr>
            <a:endParaRPr lang="ru-RU" sz="1000" b="1" cap="all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Я знаю, что ждет от меня мой учитель. </a:t>
            </a: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		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1000" b="1" dirty="0">
                <a:latin typeface="Arial" pitchFamily="34" charset="0"/>
                <a:ea typeface="Calibri" pitchFamily="34" charset="0"/>
                <a:cs typeface="Arial" pitchFamily="34" charset="0"/>
              </a:rPr>
              <a:t>Я </a:t>
            </a:r>
            <a:r>
              <a:rPr lang="ru-RU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легко понимаю моего учителя.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Мне интересно то, что говорит мой учитель.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Мой учитель дает мне интересные задания. </a:t>
            </a: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1000" b="1" dirty="0" smtClean="0">
                <a:latin typeface="Arial" pitchFamily="34" charset="0"/>
                <a:cs typeface="Arial" pitchFamily="34" charset="0"/>
              </a:rPr>
              <a:t>Мой учитель понятно отвечает на мои вопросы.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algn="just" defTabSz="914329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defTabSz="914329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defTabSz="91432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«Полностью согласен», «Скорее согласен», «Скорее не согласен» или «Полностью не согласен». </a:t>
            </a:r>
            <a:endParaRPr lang="ru-RU" sz="10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defTabSz="914329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Содержимое 2"/>
          <p:cNvSpPr txBox="1">
            <a:spLocks/>
          </p:cNvSpPr>
          <p:nvPr/>
        </p:nvSpPr>
        <p:spPr>
          <a:xfrm>
            <a:off x="5941927" y="6498343"/>
            <a:ext cx="5472607" cy="629866"/>
          </a:xfrm>
          <a:prstGeom prst="rect">
            <a:avLst/>
          </a:prstGeom>
        </p:spPr>
        <p:txBody>
          <a:bodyPr vert="horz" lIns="104261" tIns="52131" rIns="104261" bIns="52131" rtlCol="0">
            <a:noAutofit/>
          </a:bodyPr>
          <a:lstStyle/>
          <a:p>
            <a:pPr lvl="0" algn="just">
              <a:lnSpc>
                <a:spcPct val="80000"/>
              </a:lnSpc>
            </a:pPr>
            <a:r>
              <a:rPr lang="ru-RU" sz="1200" dirty="0"/>
              <a:t>По сравнению с 2011 годом </a:t>
            </a:r>
            <a:r>
              <a:rPr lang="ru-RU" sz="1200" dirty="0" smtClean="0"/>
              <a:t>значительно (на 20%) увеличилось число учащихся 8 классов с высокой степенью вовлеченности в учебный процесс на уроках математики.</a:t>
            </a:r>
            <a:endParaRPr lang="ru-RU" sz="1200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5379063" y="1551119"/>
            <a:ext cx="5940425" cy="861768"/>
          </a:xfrm>
          <a:prstGeom prst="rect">
            <a:avLst/>
          </a:prstGeom>
        </p:spPr>
        <p:txBody>
          <a:bodyPr lIns="91433" tIns="45717" rIns="91433" bIns="45717">
            <a:spAutoFit/>
          </a:bodyPr>
          <a:lstStyle/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6"/>
            </a:pPr>
            <a:r>
              <a:rPr lang="ru-RU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Мой учитель хорошо объясняет математику.</a:t>
            </a:r>
            <a:endParaRPr lang="ru-RU" sz="1000" b="1" dirty="0" smtClean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6"/>
            </a:pPr>
            <a:r>
              <a:rPr lang="ru-RU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Мой учитель дает мне продемонстрировать то, чему я научился.</a:t>
            </a:r>
            <a:endParaRPr lang="ru-RU" sz="1000" b="1" dirty="0" smtClean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6"/>
            </a:pPr>
            <a:r>
              <a:rPr lang="ru-RU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Мой учитель делает очень много всего, чтобы помочь нам учиться.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6"/>
            </a:pPr>
            <a:r>
              <a:rPr lang="ru-RU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Мой учитель объясняет мне, что сделать, если я допустил ошибку.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73029" algn="just" defTabSz="914329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 startAt="6"/>
            </a:pPr>
            <a:r>
              <a:rPr lang="ru-RU" sz="1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Мой учитель слушает то, что я хочу сказать.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3" name="Рисунок 52" descr="IEA Home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785" y="125811"/>
            <a:ext cx="1450025" cy="465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53"/>
          <p:cNvGrpSpPr/>
          <p:nvPr/>
        </p:nvGrpSpPr>
        <p:grpSpPr>
          <a:xfrm>
            <a:off x="10999073" y="125882"/>
            <a:ext cx="774000" cy="648000"/>
            <a:chOff x="179784" y="5526412"/>
            <a:chExt cx="774000" cy="648000"/>
          </a:xfrm>
        </p:grpSpPr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179784" y="5526412"/>
              <a:ext cx="774000" cy="648000"/>
            </a:xfrm>
            <a:custGeom>
              <a:avLst/>
              <a:gdLst/>
              <a:ahLst/>
              <a:cxnLst>
                <a:cxn ang="0">
                  <a:pos x="0" y="684"/>
                </a:cxn>
                <a:cxn ang="0">
                  <a:pos x="816" y="684"/>
                </a:cxn>
                <a:cxn ang="0">
                  <a:pos x="816" y="0"/>
                </a:cxn>
                <a:cxn ang="0">
                  <a:pos x="0" y="0"/>
                </a:cxn>
                <a:cxn ang="0">
                  <a:pos x="0" y="684"/>
                </a:cxn>
              </a:cxnLst>
              <a:rect l="0" t="0" r="r" b="b"/>
              <a:pathLst>
                <a:path w="816" h="685">
                  <a:moveTo>
                    <a:pt x="0" y="684"/>
                  </a:moveTo>
                  <a:lnTo>
                    <a:pt x="816" y="684"/>
                  </a:lnTo>
                  <a:lnTo>
                    <a:pt x="816" y="0"/>
                  </a:lnTo>
                  <a:lnTo>
                    <a:pt x="0" y="0"/>
                  </a:lnTo>
                  <a:lnTo>
                    <a:pt x="0" y="6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219622" y="5578441"/>
              <a:ext cx="689581" cy="145682"/>
              <a:chOff x="8887" y="336"/>
              <a:chExt cx="727" cy="154"/>
            </a:xfrm>
          </p:grpSpPr>
          <p:sp>
            <p:nvSpPr>
              <p:cNvPr id="76" name="Freeform 12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89" y="20"/>
                  </a:cxn>
                  <a:cxn ang="0">
                    <a:pos x="53" y="20"/>
                  </a:cxn>
                  <a:cxn ang="0">
                    <a:pos x="53" y="29"/>
                  </a:cxn>
                  <a:cxn ang="0">
                    <a:pos x="53" y="39"/>
                  </a:cxn>
                  <a:cxn ang="0">
                    <a:pos x="53" y="118"/>
                  </a:cxn>
                  <a:cxn ang="0">
                    <a:pos x="53" y="126"/>
                  </a:cxn>
                  <a:cxn ang="0">
                    <a:pos x="52" y="131"/>
                  </a:cxn>
                  <a:cxn ang="0">
                    <a:pos x="52" y="135"/>
                  </a:cxn>
                  <a:cxn ang="0">
                    <a:pos x="51" y="137"/>
                  </a:cxn>
                  <a:cxn ang="0">
                    <a:pos x="27" y="146"/>
                  </a:cxn>
                  <a:cxn ang="0">
                    <a:pos x="27" y="149"/>
                  </a:cxn>
                  <a:cxn ang="0">
                    <a:pos x="48" y="148"/>
                  </a:cxn>
                  <a:cxn ang="0">
                    <a:pos x="67" y="148"/>
                  </a:cxn>
                  <a:cxn ang="0">
                    <a:pos x="111" y="148"/>
                  </a:cxn>
                  <a:cxn ang="0">
                    <a:pos x="114" y="146"/>
                  </a:cxn>
                  <a:cxn ang="0">
                    <a:pos x="92" y="138"/>
                  </a:cxn>
                  <a:cxn ang="0">
                    <a:pos x="90" y="137"/>
                  </a:cxn>
                  <a:cxn ang="0">
                    <a:pos x="89" y="131"/>
                  </a:cxn>
                  <a:cxn ang="0">
                    <a:pos x="88" y="118"/>
                  </a:cxn>
                  <a:cxn ang="0">
                    <a:pos x="88" y="39"/>
                  </a:cxn>
                  <a:cxn ang="0">
                    <a:pos x="88" y="29"/>
                  </a:cxn>
                  <a:cxn ang="0">
                    <a:pos x="89" y="20"/>
                  </a:cxn>
                </a:cxnLst>
                <a:rect l="0" t="0" r="r" b="b"/>
                <a:pathLst>
                  <a:path w="727" h="154">
                    <a:moveTo>
                      <a:pt x="89" y="20"/>
                    </a:moveTo>
                    <a:lnTo>
                      <a:pt x="53" y="20"/>
                    </a:lnTo>
                    <a:lnTo>
                      <a:pt x="53" y="29"/>
                    </a:lnTo>
                    <a:lnTo>
                      <a:pt x="53" y="39"/>
                    </a:lnTo>
                    <a:lnTo>
                      <a:pt x="53" y="118"/>
                    </a:lnTo>
                    <a:lnTo>
                      <a:pt x="53" y="126"/>
                    </a:lnTo>
                    <a:lnTo>
                      <a:pt x="52" y="131"/>
                    </a:lnTo>
                    <a:lnTo>
                      <a:pt x="52" y="135"/>
                    </a:lnTo>
                    <a:lnTo>
                      <a:pt x="51" y="137"/>
                    </a:lnTo>
                    <a:lnTo>
                      <a:pt x="27" y="146"/>
                    </a:lnTo>
                    <a:lnTo>
                      <a:pt x="27" y="149"/>
                    </a:lnTo>
                    <a:lnTo>
                      <a:pt x="48" y="148"/>
                    </a:lnTo>
                    <a:lnTo>
                      <a:pt x="67" y="148"/>
                    </a:lnTo>
                    <a:lnTo>
                      <a:pt x="111" y="148"/>
                    </a:lnTo>
                    <a:lnTo>
                      <a:pt x="114" y="146"/>
                    </a:lnTo>
                    <a:lnTo>
                      <a:pt x="92" y="138"/>
                    </a:lnTo>
                    <a:lnTo>
                      <a:pt x="90" y="137"/>
                    </a:lnTo>
                    <a:lnTo>
                      <a:pt x="89" y="131"/>
                    </a:lnTo>
                    <a:lnTo>
                      <a:pt x="88" y="118"/>
                    </a:lnTo>
                    <a:lnTo>
                      <a:pt x="88" y="39"/>
                    </a:lnTo>
                    <a:lnTo>
                      <a:pt x="88" y="29"/>
                    </a:lnTo>
                    <a:lnTo>
                      <a:pt x="89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7" name="Freeform 13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11" y="148"/>
                  </a:cxn>
                  <a:cxn ang="0">
                    <a:pos x="67" y="148"/>
                  </a:cxn>
                  <a:cxn ang="0">
                    <a:pos x="87" y="148"/>
                  </a:cxn>
                  <a:cxn ang="0">
                    <a:pos x="107" y="149"/>
                  </a:cxn>
                  <a:cxn ang="0">
                    <a:pos x="111" y="148"/>
                  </a:cxn>
                </a:cxnLst>
                <a:rect l="0" t="0" r="r" b="b"/>
                <a:pathLst>
                  <a:path w="727" h="154">
                    <a:moveTo>
                      <a:pt x="111" y="148"/>
                    </a:moveTo>
                    <a:lnTo>
                      <a:pt x="67" y="148"/>
                    </a:lnTo>
                    <a:lnTo>
                      <a:pt x="87" y="148"/>
                    </a:lnTo>
                    <a:lnTo>
                      <a:pt x="107" y="149"/>
                    </a:lnTo>
                    <a:lnTo>
                      <a:pt x="111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8" name="Freeform 14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45"/>
                  </a:cxn>
                  <a:cxn ang="0">
                    <a:pos x="3" y="45"/>
                  </a:cxn>
                  <a:cxn ang="0">
                    <a:pos x="10" y="27"/>
                  </a:cxn>
                  <a:cxn ang="0">
                    <a:pos x="12" y="20"/>
                  </a:cxn>
                  <a:cxn ang="0">
                    <a:pos x="142" y="20"/>
                  </a:cxn>
                  <a:cxn ang="0">
                    <a:pos x="142" y="5"/>
                  </a:cxn>
                  <a:cxn ang="0">
                    <a:pos x="82" y="5"/>
                  </a:cxn>
                  <a:cxn ang="0">
                    <a:pos x="59" y="5"/>
                  </a:cxn>
                  <a:cxn ang="0">
                    <a:pos x="38" y="4"/>
                  </a:cxn>
                  <a:cxn ang="0">
                    <a:pos x="1" y="3"/>
                  </a:cxn>
                </a:cxnLst>
                <a:rect l="0" t="0" r="r" b="b"/>
                <a:pathLst>
                  <a:path w="727" h="154">
                    <a:moveTo>
                      <a:pt x="1" y="3"/>
                    </a:moveTo>
                    <a:lnTo>
                      <a:pt x="0" y="45"/>
                    </a:lnTo>
                    <a:lnTo>
                      <a:pt x="3" y="45"/>
                    </a:lnTo>
                    <a:lnTo>
                      <a:pt x="10" y="27"/>
                    </a:lnTo>
                    <a:lnTo>
                      <a:pt x="12" y="20"/>
                    </a:lnTo>
                    <a:lnTo>
                      <a:pt x="142" y="20"/>
                    </a:lnTo>
                    <a:lnTo>
                      <a:pt x="142" y="5"/>
                    </a:lnTo>
                    <a:lnTo>
                      <a:pt x="82" y="5"/>
                    </a:lnTo>
                    <a:lnTo>
                      <a:pt x="59" y="5"/>
                    </a:lnTo>
                    <a:lnTo>
                      <a:pt x="38" y="4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9" name="Freeform 15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42" y="20"/>
                  </a:cxn>
                  <a:cxn ang="0">
                    <a:pos x="129" y="20"/>
                  </a:cxn>
                  <a:cxn ang="0">
                    <a:pos x="132" y="27"/>
                  </a:cxn>
                  <a:cxn ang="0">
                    <a:pos x="138" y="45"/>
                  </a:cxn>
                  <a:cxn ang="0">
                    <a:pos x="142" y="45"/>
                  </a:cxn>
                  <a:cxn ang="0">
                    <a:pos x="142" y="20"/>
                  </a:cxn>
                </a:cxnLst>
                <a:rect l="0" t="0" r="r" b="b"/>
                <a:pathLst>
                  <a:path w="727" h="154">
                    <a:moveTo>
                      <a:pt x="142" y="20"/>
                    </a:moveTo>
                    <a:lnTo>
                      <a:pt x="129" y="20"/>
                    </a:lnTo>
                    <a:lnTo>
                      <a:pt x="132" y="27"/>
                    </a:lnTo>
                    <a:lnTo>
                      <a:pt x="138" y="45"/>
                    </a:lnTo>
                    <a:lnTo>
                      <a:pt x="142" y="45"/>
                    </a:lnTo>
                    <a:lnTo>
                      <a:pt x="142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0" name="Freeform 16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42" y="3"/>
                  </a:cxn>
                  <a:cxn ang="0">
                    <a:pos x="102" y="5"/>
                  </a:cxn>
                  <a:cxn ang="0">
                    <a:pos x="82" y="5"/>
                  </a:cxn>
                  <a:cxn ang="0">
                    <a:pos x="142" y="5"/>
                  </a:cxn>
                  <a:cxn ang="0">
                    <a:pos x="142" y="3"/>
                  </a:cxn>
                </a:cxnLst>
                <a:rect l="0" t="0" r="r" b="b"/>
                <a:pathLst>
                  <a:path w="727" h="154">
                    <a:moveTo>
                      <a:pt x="142" y="3"/>
                    </a:moveTo>
                    <a:lnTo>
                      <a:pt x="102" y="5"/>
                    </a:lnTo>
                    <a:lnTo>
                      <a:pt x="82" y="5"/>
                    </a:lnTo>
                    <a:lnTo>
                      <a:pt x="142" y="5"/>
                    </a:lnTo>
                    <a:lnTo>
                      <a:pt x="14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1" name="Freeform 17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152" y="3"/>
                  </a:cxn>
                  <a:cxn ang="0">
                    <a:pos x="150" y="6"/>
                  </a:cxn>
                  <a:cxn ang="0">
                    <a:pos x="174" y="16"/>
                  </a:cxn>
                  <a:cxn ang="0">
                    <a:pos x="174" y="136"/>
                  </a:cxn>
                  <a:cxn ang="0">
                    <a:pos x="150" y="146"/>
                  </a:cxn>
                  <a:cxn ang="0">
                    <a:pos x="150" y="149"/>
                  </a:cxn>
                  <a:cxn ang="0">
                    <a:pos x="170" y="148"/>
                  </a:cxn>
                  <a:cxn ang="0">
                    <a:pos x="190" y="148"/>
                  </a:cxn>
                  <a:cxn ang="0">
                    <a:pos x="231" y="148"/>
                  </a:cxn>
                  <a:cxn ang="0">
                    <a:pos x="232" y="146"/>
                  </a:cxn>
                  <a:cxn ang="0">
                    <a:pos x="216" y="139"/>
                  </a:cxn>
                  <a:cxn ang="0">
                    <a:pos x="211" y="137"/>
                  </a:cxn>
                  <a:cxn ang="0">
                    <a:pos x="209" y="122"/>
                  </a:cxn>
                  <a:cxn ang="0">
                    <a:pos x="208" y="110"/>
                  </a:cxn>
                  <a:cxn ang="0">
                    <a:pos x="208" y="16"/>
                  </a:cxn>
                  <a:cxn ang="0">
                    <a:pos x="232" y="6"/>
                  </a:cxn>
                  <a:cxn ang="0">
                    <a:pos x="232" y="5"/>
                  </a:cxn>
                  <a:cxn ang="0">
                    <a:pos x="192" y="5"/>
                  </a:cxn>
                  <a:cxn ang="0">
                    <a:pos x="172" y="4"/>
                  </a:cxn>
                  <a:cxn ang="0">
                    <a:pos x="152" y="3"/>
                  </a:cxn>
                </a:cxnLst>
                <a:rect l="0" t="0" r="r" b="b"/>
                <a:pathLst>
                  <a:path w="727" h="154">
                    <a:moveTo>
                      <a:pt x="152" y="3"/>
                    </a:moveTo>
                    <a:lnTo>
                      <a:pt x="150" y="6"/>
                    </a:lnTo>
                    <a:lnTo>
                      <a:pt x="174" y="16"/>
                    </a:lnTo>
                    <a:lnTo>
                      <a:pt x="174" y="136"/>
                    </a:lnTo>
                    <a:lnTo>
                      <a:pt x="150" y="146"/>
                    </a:lnTo>
                    <a:lnTo>
                      <a:pt x="150" y="149"/>
                    </a:lnTo>
                    <a:lnTo>
                      <a:pt x="170" y="148"/>
                    </a:lnTo>
                    <a:lnTo>
                      <a:pt x="190" y="148"/>
                    </a:lnTo>
                    <a:lnTo>
                      <a:pt x="231" y="148"/>
                    </a:lnTo>
                    <a:lnTo>
                      <a:pt x="232" y="146"/>
                    </a:lnTo>
                    <a:lnTo>
                      <a:pt x="216" y="139"/>
                    </a:lnTo>
                    <a:lnTo>
                      <a:pt x="211" y="137"/>
                    </a:lnTo>
                    <a:lnTo>
                      <a:pt x="209" y="122"/>
                    </a:lnTo>
                    <a:lnTo>
                      <a:pt x="208" y="110"/>
                    </a:lnTo>
                    <a:lnTo>
                      <a:pt x="208" y="16"/>
                    </a:lnTo>
                    <a:lnTo>
                      <a:pt x="232" y="6"/>
                    </a:lnTo>
                    <a:lnTo>
                      <a:pt x="232" y="5"/>
                    </a:lnTo>
                    <a:lnTo>
                      <a:pt x="192" y="5"/>
                    </a:lnTo>
                    <a:lnTo>
                      <a:pt x="172" y="4"/>
                    </a:lnTo>
                    <a:lnTo>
                      <a:pt x="15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2" name="Freeform 18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231" y="148"/>
                  </a:cxn>
                  <a:cxn ang="0">
                    <a:pos x="190" y="148"/>
                  </a:cxn>
                  <a:cxn ang="0">
                    <a:pos x="210" y="148"/>
                  </a:cxn>
                  <a:cxn ang="0">
                    <a:pos x="230" y="149"/>
                  </a:cxn>
                  <a:cxn ang="0">
                    <a:pos x="231" y="148"/>
                  </a:cxn>
                </a:cxnLst>
                <a:rect l="0" t="0" r="r" b="b"/>
                <a:pathLst>
                  <a:path w="727" h="154">
                    <a:moveTo>
                      <a:pt x="231" y="148"/>
                    </a:moveTo>
                    <a:lnTo>
                      <a:pt x="190" y="148"/>
                    </a:lnTo>
                    <a:lnTo>
                      <a:pt x="210" y="148"/>
                    </a:lnTo>
                    <a:lnTo>
                      <a:pt x="230" y="149"/>
                    </a:lnTo>
                    <a:lnTo>
                      <a:pt x="231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3" name="Freeform 19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232" y="3"/>
                  </a:cxn>
                  <a:cxn ang="0">
                    <a:pos x="212" y="4"/>
                  </a:cxn>
                  <a:cxn ang="0">
                    <a:pos x="192" y="5"/>
                  </a:cxn>
                  <a:cxn ang="0">
                    <a:pos x="232" y="5"/>
                  </a:cxn>
                  <a:cxn ang="0">
                    <a:pos x="232" y="3"/>
                  </a:cxn>
                </a:cxnLst>
                <a:rect l="0" t="0" r="r" b="b"/>
                <a:pathLst>
                  <a:path w="727" h="154">
                    <a:moveTo>
                      <a:pt x="232" y="3"/>
                    </a:moveTo>
                    <a:lnTo>
                      <a:pt x="212" y="4"/>
                    </a:lnTo>
                    <a:lnTo>
                      <a:pt x="192" y="5"/>
                    </a:lnTo>
                    <a:lnTo>
                      <a:pt x="232" y="5"/>
                    </a:lnTo>
                    <a:lnTo>
                      <a:pt x="23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4" name="Freeform 20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248" y="3"/>
                  </a:cxn>
                  <a:cxn ang="0">
                    <a:pos x="248" y="6"/>
                  </a:cxn>
                  <a:cxn ang="0">
                    <a:pos x="271" y="16"/>
                  </a:cxn>
                  <a:cxn ang="0">
                    <a:pos x="271" y="17"/>
                  </a:cxn>
                  <a:cxn ang="0">
                    <a:pos x="272" y="26"/>
                  </a:cxn>
                  <a:cxn ang="0">
                    <a:pos x="271" y="33"/>
                  </a:cxn>
                  <a:cxn ang="0">
                    <a:pos x="270" y="48"/>
                  </a:cxn>
                  <a:cxn ang="0">
                    <a:pos x="268" y="68"/>
                  </a:cxn>
                  <a:cxn ang="0">
                    <a:pos x="264" y="92"/>
                  </a:cxn>
                  <a:cxn ang="0">
                    <a:pos x="260" y="120"/>
                  </a:cxn>
                  <a:cxn ang="0">
                    <a:pos x="258" y="136"/>
                  </a:cxn>
                  <a:cxn ang="0">
                    <a:pos x="257" y="138"/>
                  </a:cxn>
                  <a:cxn ang="0">
                    <a:pos x="253" y="140"/>
                  </a:cxn>
                  <a:cxn ang="0">
                    <a:pos x="238" y="146"/>
                  </a:cxn>
                  <a:cxn ang="0">
                    <a:pos x="238" y="149"/>
                  </a:cxn>
                  <a:cxn ang="0">
                    <a:pos x="257" y="148"/>
                  </a:cxn>
                  <a:cxn ang="0">
                    <a:pos x="300" y="148"/>
                  </a:cxn>
                  <a:cxn ang="0">
                    <a:pos x="300" y="146"/>
                  </a:cxn>
                  <a:cxn ang="0">
                    <a:pos x="284" y="140"/>
                  </a:cxn>
                  <a:cxn ang="0">
                    <a:pos x="280" y="138"/>
                  </a:cxn>
                  <a:cxn ang="0">
                    <a:pos x="278" y="137"/>
                  </a:cxn>
                  <a:cxn ang="0">
                    <a:pos x="278" y="129"/>
                  </a:cxn>
                  <a:cxn ang="0">
                    <a:pos x="279" y="118"/>
                  </a:cxn>
                  <a:cxn ang="0">
                    <a:pos x="281" y="98"/>
                  </a:cxn>
                  <a:cxn ang="0">
                    <a:pos x="283" y="75"/>
                  </a:cxn>
                  <a:cxn ang="0">
                    <a:pos x="286" y="52"/>
                  </a:cxn>
                  <a:cxn ang="0">
                    <a:pos x="288" y="43"/>
                  </a:cxn>
                  <a:cxn ang="0">
                    <a:pos x="327" y="43"/>
                  </a:cxn>
                  <a:cxn ang="0">
                    <a:pos x="322" y="34"/>
                  </a:cxn>
                  <a:cxn ang="0">
                    <a:pos x="312" y="12"/>
                  </a:cxn>
                  <a:cxn ang="0">
                    <a:pos x="303" y="5"/>
                  </a:cxn>
                  <a:cxn ang="0">
                    <a:pos x="276" y="5"/>
                  </a:cxn>
                  <a:cxn ang="0">
                    <a:pos x="248" y="3"/>
                  </a:cxn>
                </a:cxnLst>
                <a:rect l="0" t="0" r="r" b="b"/>
                <a:pathLst>
                  <a:path w="727" h="154">
                    <a:moveTo>
                      <a:pt x="248" y="3"/>
                    </a:moveTo>
                    <a:lnTo>
                      <a:pt x="248" y="6"/>
                    </a:lnTo>
                    <a:lnTo>
                      <a:pt x="271" y="16"/>
                    </a:lnTo>
                    <a:lnTo>
                      <a:pt x="271" y="17"/>
                    </a:lnTo>
                    <a:lnTo>
                      <a:pt x="272" y="26"/>
                    </a:lnTo>
                    <a:lnTo>
                      <a:pt x="271" y="33"/>
                    </a:lnTo>
                    <a:lnTo>
                      <a:pt x="270" y="48"/>
                    </a:lnTo>
                    <a:lnTo>
                      <a:pt x="268" y="68"/>
                    </a:lnTo>
                    <a:lnTo>
                      <a:pt x="264" y="92"/>
                    </a:lnTo>
                    <a:lnTo>
                      <a:pt x="260" y="120"/>
                    </a:lnTo>
                    <a:lnTo>
                      <a:pt x="258" y="136"/>
                    </a:lnTo>
                    <a:lnTo>
                      <a:pt x="257" y="138"/>
                    </a:lnTo>
                    <a:lnTo>
                      <a:pt x="253" y="140"/>
                    </a:lnTo>
                    <a:lnTo>
                      <a:pt x="238" y="146"/>
                    </a:lnTo>
                    <a:lnTo>
                      <a:pt x="238" y="149"/>
                    </a:lnTo>
                    <a:lnTo>
                      <a:pt x="257" y="148"/>
                    </a:lnTo>
                    <a:lnTo>
                      <a:pt x="300" y="148"/>
                    </a:lnTo>
                    <a:lnTo>
                      <a:pt x="300" y="146"/>
                    </a:lnTo>
                    <a:lnTo>
                      <a:pt x="284" y="140"/>
                    </a:lnTo>
                    <a:lnTo>
                      <a:pt x="280" y="138"/>
                    </a:lnTo>
                    <a:lnTo>
                      <a:pt x="278" y="137"/>
                    </a:lnTo>
                    <a:lnTo>
                      <a:pt x="278" y="129"/>
                    </a:lnTo>
                    <a:lnTo>
                      <a:pt x="279" y="118"/>
                    </a:lnTo>
                    <a:lnTo>
                      <a:pt x="281" y="98"/>
                    </a:lnTo>
                    <a:lnTo>
                      <a:pt x="283" y="75"/>
                    </a:lnTo>
                    <a:lnTo>
                      <a:pt x="286" y="52"/>
                    </a:lnTo>
                    <a:lnTo>
                      <a:pt x="288" y="43"/>
                    </a:lnTo>
                    <a:lnTo>
                      <a:pt x="327" y="43"/>
                    </a:lnTo>
                    <a:lnTo>
                      <a:pt x="322" y="34"/>
                    </a:lnTo>
                    <a:lnTo>
                      <a:pt x="312" y="12"/>
                    </a:lnTo>
                    <a:lnTo>
                      <a:pt x="303" y="5"/>
                    </a:lnTo>
                    <a:lnTo>
                      <a:pt x="276" y="5"/>
                    </a:lnTo>
                    <a:lnTo>
                      <a:pt x="248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" name="Freeform 21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00" y="148"/>
                  </a:cxn>
                  <a:cxn ang="0">
                    <a:pos x="279" y="148"/>
                  </a:cxn>
                  <a:cxn ang="0">
                    <a:pos x="300" y="149"/>
                  </a:cxn>
                  <a:cxn ang="0">
                    <a:pos x="300" y="148"/>
                  </a:cxn>
                </a:cxnLst>
                <a:rect l="0" t="0" r="r" b="b"/>
                <a:pathLst>
                  <a:path w="727" h="154">
                    <a:moveTo>
                      <a:pt x="300" y="148"/>
                    </a:moveTo>
                    <a:lnTo>
                      <a:pt x="279" y="148"/>
                    </a:lnTo>
                    <a:lnTo>
                      <a:pt x="300" y="149"/>
                    </a:lnTo>
                    <a:lnTo>
                      <a:pt x="300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" name="Freeform 22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27" y="43"/>
                  </a:cxn>
                  <a:cxn ang="0">
                    <a:pos x="288" y="43"/>
                  </a:cxn>
                  <a:cxn ang="0">
                    <a:pos x="296" y="62"/>
                  </a:cxn>
                  <a:cxn ang="0">
                    <a:pos x="304" y="80"/>
                  </a:cxn>
                  <a:cxn ang="0">
                    <a:pos x="312" y="98"/>
                  </a:cxn>
                  <a:cxn ang="0">
                    <a:pos x="320" y="116"/>
                  </a:cxn>
                  <a:cxn ang="0">
                    <a:pos x="328" y="135"/>
                  </a:cxn>
                  <a:cxn ang="0">
                    <a:pos x="344" y="149"/>
                  </a:cxn>
                  <a:cxn ang="0">
                    <a:pos x="351" y="131"/>
                  </a:cxn>
                  <a:cxn ang="0">
                    <a:pos x="359" y="112"/>
                  </a:cxn>
                  <a:cxn ang="0">
                    <a:pos x="367" y="94"/>
                  </a:cxn>
                  <a:cxn ang="0">
                    <a:pos x="375" y="77"/>
                  </a:cxn>
                  <a:cxn ang="0">
                    <a:pos x="357" y="77"/>
                  </a:cxn>
                  <a:cxn ang="0">
                    <a:pos x="345" y="69"/>
                  </a:cxn>
                  <a:cxn ang="0">
                    <a:pos x="333" y="54"/>
                  </a:cxn>
                  <a:cxn ang="0">
                    <a:pos x="327" y="43"/>
                  </a:cxn>
                </a:cxnLst>
                <a:rect l="0" t="0" r="r" b="b"/>
                <a:pathLst>
                  <a:path w="727" h="154">
                    <a:moveTo>
                      <a:pt x="327" y="43"/>
                    </a:moveTo>
                    <a:lnTo>
                      <a:pt x="288" y="43"/>
                    </a:lnTo>
                    <a:lnTo>
                      <a:pt x="296" y="62"/>
                    </a:lnTo>
                    <a:lnTo>
                      <a:pt x="304" y="80"/>
                    </a:lnTo>
                    <a:lnTo>
                      <a:pt x="312" y="98"/>
                    </a:lnTo>
                    <a:lnTo>
                      <a:pt x="320" y="116"/>
                    </a:lnTo>
                    <a:lnTo>
                      <a:pt x="328" y="135"/>
                    </a:lnTo>
                    <a:lnTo>
                      <a:pt x="344" y="149"/>
                    </a:lnTo>
                    <a:lnTo>
                      <a:pt x="351" y="131"/>
                    </a:lnTo>
                    <a:lnTo>
                      <a:pt x="359" y="112"/>
                    </a:lnTo>
                    <a:lnTo>
                      <a:pt x="367" y="94"/>
                    </a:lnTo>
                    <a:lnTo>
                      <a:pt x="375" y="77"/>
                    </a:lnTo>
                    <a:lnTo>
                      <a:pt x="357" y="77"/>
                    </a:lnTo>
                    <a:lnTo>
                      <a:pt x="345" y="69"/>
                    </a:lnTo>
                    <a:lnTo>
                      <a:pt x="333" y="54"/>
                    </a:lnTo>
                    <a:lnTo>
                      <a:pt x="327" y="4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" name="Freeform 23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27" y="39"/>
                  </a:cxn>
                  <a:cxn ang="0">
                    <a:pos x="392" y="39"/>
                  </a:cxn>
                  <a:cxn ang="0">
                    <a:pos x="395" y="62"/>
                  </a:cxn>
                  <a:cxn ang="0">
                    <a:pos x="397" y="83"/>
                  </a:cxn>
                  <a:cxn ang="0">
                    <a:pos x="400" y="106"/>
                  </a:cxn>
                  <a:cxn ang="0">
                    <a:pos x="401" y="125"/>
                  </a:cxn>
                  <a:cxn ang="0">
                    <a:pos x="402" y="136"/>
                  </a:cxn>
                  <a:cxn ang="0">
                    <a:pos x="400" y="138"/>
                  </a:cxn>
                  <a:cxn ang="0">
                    <a:pos x="397" y="139"/>
                  </a:cxn>
                  <a:cxn ang="0">
                    <a:pos x="379" y="146"/>
                  </a:cxn>
                  <a:cxn ang="0">
                    <a:pos x="379" y="149"/>
                  </a:cxn>
                  <a:cxn ang="0">
                    <a:pos x="404" y="148"/>
                  </a:cxn>
                  <a:cxn ang="0">
                    <a:pos x="459" y="148"/>
                  </a:cxn>
                  <a:cxn ang="0">
                    <a:pos x="461" y="146"/>
                  </a:cxn>
                  <a:cxn ang="0">
                    <a:pos x="444" y="139"/>
                  </a:cxn>
                  <a:cxn ang="0">
                    <a:pos x="440" y="137"/>
                  </a:cxn>
                  <a:cxn ang="0">
                    <a:pos x="440" y="136"/>
                  </a:cxn>
                  <a:cxn ang="0">
                    <a:pos x="439" y="136"/>
                  </a:cxn>
                  <a:cxn ang="0">
                    <a:pos x="438" y="129"/>
                  </a:cxn>
                  <a:cxn ang="0">
                    <a:pos x="435" y="106"/>
                  </a:cxn>
                  <a:cxn ang="0">
                    <a:pos x="431" y="82"/>
                  </a:cxn>
                  <a:cxn ang="0">
                    <a:pos x="429" y="60"/>
                  </a:cxn>
                  <a:cxn ang="0">
                    <a:pos x="427" y="41"/>
                  </a:cxn>
                  <a:cxn ang="0">
                    <a:pos x="427" y="39"/>
                  </a:cxn>
                </a:cxnLst>
                <a:rect l="0" t="0" r="r" b="b"/>
                <a:pathLst>
                  <a:path w="727" h="154">
                    <a:moveTo>
                      <a:pt x="427" y="39"/>
                    </a:moveTo>
                    <a:lnTo>
                      <a:pt x="392" y="39"/>
                    </a:lnTo>
                    <a:lnTo>
                      <a:pt x="395" y="62"/>
                    </a:lnTo>
                    <a:lnTo>
                      <a:pt x="397" y="83"/>
                    </a:lnTo>
                    <a:lnTo>
                      <a:pt x="400" y="106"/>
                    </a:lnTo>
                    <a:lnTo>
                      <a:pt x="401" y="125"/>
                    </a:lnTo>
                    <a:lnTo>
                      <a:pt x="402" y="136"/>
                    </a:lnTo>
                    <a:lnTo>
                      <a:pt x="400" y="138"/>
                    </a:lnTo>
                    <a:lnTo>
                      <a:pt x="397" y="139"/>
                    </a:lnTo>
                    <a:lnTo>
                      <a:pt x="379" y="146"/>
                    </a:lnTo>
                    <a:lnTo>
                      <a:pt x="379" y="149"/>
                    </a:lnTo>
                    <a:lnTo>
                      <a:pt x="404" y="148"/>
                    </a:lnTo>
                    <a:lnTo>
                      <a:pt x="459" y="148"/>
                    </a:lnTo>
                    <a:lnTo>
                      <a:pt x="461" y="146"/>
                    </a:lnTo>
                    <a:lnTo>
                      <a:pt x="444" y="139"/>
                    </a:lnTo>
                    <a:lnTo>
                      <a:pt x="440" y="137"/>
                    </a:lnTo>
                    <a:lnTo>
                      <a:pt x="440" y="136"/>
                    </a:lnTo>
                    <a:lnTo>
                      <a:pt x="439" y="136"/>
                    </a:lnTo>
                    <a:lnTo>
                      <a:pt x="438" y="129"/>
                    </a:lnTo>
                    <a:lnTo>
                      <a:pt x="435" y="106"/>
                    </a:lnTo>
                    <a:lnTo>
                      <a:pt x="431" y="82"/>
                    </a:lnTo>
                    <a:lnTo>
                      <a:pt x="429" y="60"/>
                    </a:lnTo>
                    <a:lnTo>
                      <a:pt x="427" y="41"/>
                    </a:lnTo>
                    <a:lnTo>
                      <a:pt x="427" y="3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" name="Freeform 24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59" y="148"/>
                  </a:cxn>
                  <a:cxn ang="0">
                    <a:pos x="417" y="148"/>
                  </a:cxn>
                  <a:cxn ang="0">
                    <a:pos x="437" y="148"/>
                  </a:cxn>
                  <a:cxn ang="0">
                    <a:pos x="457" y="149"/>
                  </a:cxn>
                  <a:cxn ang="0">
                    <a:pos x="459" y="148"/>
                  </a:cxn>
                </a:cxnLst>
                <a:rect l="0" t="0" r="r" b="b"/>
                <a:pathLst>
                  <a:path w="727" h="154">
                    <a:moveTo>
                      <a:pt x="459" y="148"/>
                    </a:moveTo>
                    <a:lnTo>
                      <a:pt x="417" y="148"/>
                    </a:lnTo>
                    <a:lnTo>
                      <a:pt x="437" y="148"/>
                    </a:lnTo>
                    <a:lnTo>
                      <a:pt x="457" y="149"/>
                    </a:lnTo>
                    <a:lnTo>
                      <a:pt x="459" y="1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" name="Freeform 25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89" y="3"/>
                  </a:cxn>
                  <a:cxn ang="0">
                    <a:pos x="381" y="23"/>
                  </a:cxn>
                  <a:cxn ang="0">
                    <a:pos x="373" y="41"/>
                  </a:cxn>
                  <a:cxn ang="0">
                    <a:pos x="365" y="59"/>
                  </a:cxn>
                  <a:cxn ang="0">
                    <a:pos x="357" y="77"/>
                  </a:cxn>
                  <a:cxn ang="0">
                    <a:pos x="375" y="77"/>
                  </a:cxn>
                  <a:cxn ang="0">
                    <a:pos x="392" y="39"/>
                  </a:cxn>
                  <a:cxn ang="0">
                    <a:pos x="392" y="39"/>
                  </a:cxn>
                  <a:cxn ang="0">
                    <a:pos x="427" y="39"/>
                  </a:cxn>
                  <a:cxn ang="0">
                    <a:pos x="426" y="26"/>
                  </a:cxn>
                  <a:cxn ang="0">
                    <a:pos x="426" y="17"/>
                  </a:cxn>
                  <a:cxn ang="0">
                    <a:pos x="426" y="15"/>
                  </a:cxn>
                  <a:cxn ang="0">
                    <a:pos x="429" y="14"/>
                  </a:cxn>
                  <a:cxn ang="0">
                    <a:pos x="448" y="6"/>
                  </a:cxn>
                  <a:cxn ang="0">
                    <a:pos x="448" y="5"/>
                  </a:cxn>
                  <a:cxn ang="0">
                    <a:pos x="406" y="5"/>
                  </a:cxn>
                  <a:cxn ang="0">
                    <a:pos x="396" y="4"/>
                  </a:cxn>
                  <a:cxn ang="0">
                    <a:pos x="389" y="3"/>
                  </a:cxn>
                </a:cxnLst>
                <a:rect l="0" t="0" r="r" b="b"/>
                <a:pathLst>
                  <a:path w="727" h="154">
                    <a:moveTo>
                      <a:pt x="389" y="3"/>
                    </a:moveTo>
                    <a:lnTo>
                      <a:pt x="381" y="23"/>
                    </a:lnTo>
                    <a:lnTo>
                      <a:pt x="373" y="41"/>
                    </a:lnTo>
                    <a:lnTo>
                      <a:pt x="365" y="59"/>
                    </a:lnTo>
                    <a:lnTo>
                      <a:pt x="357" y="77"/>
                    </a:lnTo>
                    <a:lnTo>
                      <a:pt x="375" y="77"/>
                    </a:lnTo>
                    <a:lnTo>
                      <a:pt x="392" y="39"/>
                    </a:lnTo>
                    <a:lnTo>
                      <a:pt x="427" y="39"/>
                    </a:lnTo>
                    <a:lnTo>
                      <a:pt x="426" y="26"/>
                    </a:lnTo>
                    <a:lnTo>
                      <a:pt x="426" y="17"/>
                    </a:lnTo>
                    <a:lnTo>
                      <a:pt x="426" y="15"/>
                    </a:lnTo>
                    <a:lnTo>
                      <a:pt x="429" y="14"/>
                    </a:lnTo>
                    <a:lnTo>
                      <a:pt x="448" y="6"/>
                    </a:lnTo>
                    <a:lnTo>
                      <a:pt x="448" y="5"/>
                    </a:lnTo>
                    <a:lnTo>
                      <a:pt x="406" y="5"/>
                    </a:lnTo>
                    <a:lnTo>
                      <a:pt x="396" y="4"/>
                    </a:lnTo>
                    <a:lnTo>
                      <a:pt x="389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" name="Freeform 26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302" y="4"/>
                  </a:cxn>
                  <a:cxn ang="0">
                    <a:pos x="291" y="5"/>
                  </a:cxn>
                  <a:cxn ang="0">
                    <a:pos x="303" y="5"/>
                  </a:cxn>
                  <a:cxn ang="0">
                    <a:pos x="302" y="4"/>
                  </a:cxn>
                </a:cxnLst>
                <a:rect l="0" t="0" r="r" b="b"/>
                <a:pathLst>
                  <a:path w="727" h="154">
                    <a:moveTo>
                      <a:pt x="302" y="4"/>
                    </a:moveTo>
                    <a:lnTo>
                      <a:pt x="291" y="5"/>
                    </a:lnTo>
                    <a:lnTo>
                      <a:pt x="303" y="5"/>
                    </a:lnTo>
                    <a:lnTo>
                      <a:pt x="302" y="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" name="Freeform 27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48" y="3"/>
                  </a:cxn>
                  <a:cxn ang="0">
                    <a:pos x="423" y="5"/>
                  </a:cxn>
                  <a:cxn ang="0">
                    <a:pos x="448" y="5"/>
                  </a:cxn>
                  <a:cxn ang="0">
                    <a:pos x="448" y="3"/>
                  </a:cxn>
                </a:cxnLst>
                <a:rect l="0" t="0" r="r" b="b"/>
                <a:pathLst>
                  <a:path w="727" h="154">
                    <a:moveTo>
                      <a:pt x="448" y="3"/>
                    </a:moveTo>
                    <a:lnTo>
                      <a:pt x="423" y="5"/>
                    </a:lnTo>
                    <a:lnTo>
                      <a:pt x="448" y="5"/>
                    </a:lnTo>
                    <a:lnTo>
                      <a:pt x="448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" name="Freeform 28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484" y="106"/>
                  </a:cxn>
                  <a:cxn ang="0">
                    <a:pos x="480" y="106"/>
                  </a:cxn>
                  <a:cxn ang="0">
                    <a:pos x="479" y="146"/>
                  </a:cxn>
                  <a:cxn ang="0">
                    <a:pos x="492" y="150"/>
                  </a:cxn>
                  <a:cxn ang="0">
                    <a:pos x="514" y="153"/>
                  </a:cxn>
                  <a:cxn ang="0">
                    <a:pos x="538" y="151"/>
                  </a:cxn>
                  <a:cxn ang="0">
                    <a:pos x="560" y="145"/>
                  </a:cxn>
                  <a:cxn ang="0">
                    <a:pos x="567" y="141"/>
                  </a:cxn>
                  <a:cxn ang="0">
                    <a:pos x="511" y="141"/>
                  </a:cxn>
                  <a:cxn ang="0">
                    <a:pos x="496" y="137"/>
                  </a:cxn>
                  <a:cxn ang="0">
                    <a:pos x="494" y="132"/>
                  </a:cxn>
                  <a:cxn ang="0">
                    <a:pos x="484" y="106"/>
                  </a:cxn>
                </a:cxnLst>
                <a:rect l="0" t="0" r="r" b="b"/>
                <a:pathLst>
                  <a:path w="727" h="154">
                    <a:moveTo>
                      <a:pt x="484" y="106"/>
                    </a:moveTo>
                    <a:lnTo>
                      <a:pt x="480" y="106"/>
                    </a:lnTo>
                    <a:lnTo>
                      <a:pt x="479" y="146"/>
                    </a:lnTo>
                    <a:lnTo>
                      <a:pt x="492" y="150"/>
                    </a:lnTo>
                    <a:lnTo>
                      <a:pt x="514" y="153"/>
                    </a:lnTo>
                    <a:lnTo>
                      <a:pt x="538" y="151"/>
                    </a:lnTo>
                    <a:lnTo>
                      <a:pt x="560" y="145"/>
                    </a:lnTo>
                    <a:lnTo>
                      <a:pt x="567" y="141"/>
                    </a:lnTo>
                    <a:lnTo>
                      <a:pt x="511" y="141"/>
                    </a:lnTo>
                    <a:lnTo>
                      <a:pt x="496" y="137"/>
                    </a:lnTo>
                    <a:lnTo>
                      <a:pt x="494" y="132"/>
                    </a:lnTo>
                    <a:lnTo>
                      <a:pt x="484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" name="Freeform 29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553" y="0"/>
                  </a:cxn>
                  <a:cxn ang="0">
                    <a:pos x="543" y="0"/>
                  </a:cxn>
                  <a:cxn ang="0">
                    <a:pos x="517" y="2"/>
                  </a:cxn>
                  <a:cxn ang="0">
                    <a:pos x="497" y="10"/>
                  </a:cxn>
                  <a:cxn ang="0">
                    <a:pos x="483" y="25"/>
                  </a:cxn>
                  <a:cxn ang="0">
                    <a:pos x="485" y="50"/>
                  </a:cxn>
                  <a:cxn ang="0">
                    <a:pos x="495" y="68"/>
                  </a:cxn>
                  <a:cxn ang="0">
                    <a:pos x="510" y="80"/>
                  </a:cxn>
                  <a:cxn ang="0">
                    <a:pos x="525" y="90"/>
                  </a:cxn>
                  <a:cxn ang="0">
                    <a:pos x="539" y="99"/>
                  </a:cxn>
                  <a:cxn ang="0">
                    <a:pos x="547" y="109"/>
                  </a:cxn>
                  <a:cxn ang="0">
                    <a:pos x="541" y="132"/>
                  </a:cxn>
                  <a:cxn ang="0">
                    <a:pos x="524" y="140"/>
                  </a:cxn>
                  <a:cxn ang="0">
                    <a:pos x="511" y="141"/>
                  </a:cxn>
                  <a:cxn ang="0">
                    <a:pos x="567" y="141"/>
                  </a:cxn>
                  <a:cxn ang="0">
                    <a:pos x="578" y="134"/>
                  </a:cxn>
                  <a:cxn ang="0">
                    <a:pos x="587" y="116"/>
                  </a:cxn>
                  <a:cxn ang="0">
                    <a:pos x="582" y="93"/>
                  </a:cxn>
                  <a:cxn ang="0">
                    <a:pos x="570" y="78"/>
                  </a:cxn>
                  <a:cxn ang="0">
                    <a:pos x="554" y="68"/>
                  </a:cxn>
                  <a:cxn ang="0">
                    <a:pos x="538" y="59"/>
                  </a:cxn>
                  <a:cxn ang="0">
                    <a:pos x="524" y="50"/>
                  </a:cxn>
                  <a:cxn ang="0">
                    <a:pos x="517" y="38"/>
                  </a:cxn>
                  <a:cxn ang="0">
                    <a:pos x="517" y="19"/>
                  </a:cxn>
                  <a:cxn ang="0">
                    <a:pos x="530" y="12"/>
                  </a:cxn>
                  <a:cxn ang="0">
                    <a:pos x="581" y="12"/>
                  </a:cxn>
                  <a:cxn ang="0">
                    <a:pos x="581" y="5"/>
                  </a:cxn>
                  <a:cxn ang="0">
                    <a:pos x="567" y="2"/>
                  </a:cxn>
                  <a:cxn ang="0">
                    <a:pos x="553" y="0"/>
                  </a:cxn>
                </a:cxnLst>
                <a:rect l="0" t="0" r="r" b="b"/>
                <a:pathLst>
                  <a:path w="727" h="154">
                    <a:moveTo>
                      <a:pt x="553" y="0"/>
                    </a:moveTo>
                    <a:lnTo>
                      <a:pt x="543" y="0"/>
                    </a:lnTo>
                    <a:lnTo>
                      <a:pt x="517" y="2"/>
                    </a:lnTo>
                    <a:lnTo>
                      <a:pt x="497" y="10"/>
                    </a:lnTo>
                    <a:lnTo>
                      <a:pt x="483" y="25"/>
                    </a:lnTo>
                    <a:lnTo>
                      <a:pt x="485" y="50"/>
                    </a:lnTo>
                    <a:lnTo>
                      <a:pt x="495" y="68"/>
                    </a:lnTo>
                    <a:lnTo>
                      <a:pt x="510" y="80"/>
                    </a:lnTo>
                    <a:lnTo>
                      <a:pt x="525" y="90"/>
                    </a:lnTo>
                    <a:lnTo>
                      <a:pt x="539" y="99"/>
                    </a:lnTo>
                    <a:lnTo>
                      <a:pt x="547" y="109"/>
                    </a:lnTo>
                    <a:lnTo>
                      <a:pt x="541" y="132"/>
                    </a:lnTo>
                    <a:lnTo>
                      <a:pt x="524" y="140"/>
                    </a:lnTo>
                    <a:lnTo>
                      <a:pt x="511" y="141"/>
                    </a:lnTo>
                    <a:lnTo>
                      <a:pt x="567" y="141"/>
                    </a:lnTo>
                    <a:lnTo>
                      <a:pt x="578" y="134"/>
                    </a:lnTo>
                    <a:lnTo>
                      <a:pt x="587" y="116"/>
                    </a:lnTo>
                    <a:lnTo>
                      <a:pt x="582" y="93"/>
                    </a:lnTo>
                    <a:lnTo>
                      <a:pt x="570" y="78"/>
                    </a:lnTo>
                    <a:lnTo>
                      <a:pt x="554" y="68"/>
                    </a:lnTo>
                    <a:lnTo>
                      <a:pt x="538" y="59"/>
                    </a:lnTo>
                    <a:lnTo>
                      <a:pt x="524" y="50"/>
                    </a:lnTo>
                    <a:lnTo>
                      <a:pt x="517" y="38"/>
                    </a:lnTo>
                    <a:lnTo>
                      <a:pt x="517" y="19"/>
                    </a:lnTo>
                    <a:lnTo>
                      <a:pt x="530" y="12"/>
                    </a:lnTo>
                    <a:lnTo>
                      <a:pt x="581" y="12"/>
                    </a:lnTo>
                    <a:lnTo>
                      <a:pt x="581" y="5"/>
                    </a:lnTo>
                    <a:lnTo>
                      <a:pt x="567" y="2"/>
                    </a:lnTo>
                    <a:lnTo>
                      <a:pt x="55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" name="Freeform 30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581" y="12"/>
                  </a:cxn>
                  <a:cxn ang="0">
                    <a:pos x="555" y="12"/>
                  </a:cxn>
                  <a:cxn ang="0">
                    <a:pos x="565" y="15"/>
                  </a:cxn>
                  <a:cxn ang="0">
                    <a:pos x="576" y="44"/>
                  </a:cxn>
                  <a:cxn ang="0">
                    <a:pos x="580" y="44"/>
                  </a:cxn>
                  <a:cxn ang="0">
                    <a:pos x="581" y="12"/>
                  </a:cxn>
                </a:cxnLst>
                <a:rect l="0" t="0" r="r" b="b"/>
                <a:pathLst>
                  <a:path w="727" h="154">
                    <a:moveTo>
                      <a:pt x="581" y="12"/>
                    </a:moveTo>
                    <a:lnTo>
                      <a:pt x="555" y="12"/>
                    </a:lnTo>
                    <a:lnTo>
                      <a:pt x="565" y="15"/>
                    </a:lnTo>
                    <a:lnTo>
                      <a:pt x="576" y="44"/>
                    </a:lnTo>
                    <a:lnTo>
                      <a:pt x="580" y="44"/>
                    </a:lnTo>
                    <a:lnTo>
                      <a:pt x="581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" name="Freeform 31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624" y="106"/>
                  </a:cxn>
                  <a:cxn ang="0">
                    <a:pos x="620" y="106"/>
                  </a:cxn>
                  <a:cxn ang="0">
                    <a:pos x="618" y="146"/>
                  </a:cxn>
                  <a:cxn ang="0">
                    <a:pos x="631" y="150"/>
                  </a:cxn>
                  <a:cxn ang="0">
                    <a:pos x="653" y="153"/>
                  </a:cxn>
                  <a:cxn ang="0">
                    <a:pos x="677" y="151"/>
                  </a:cxn>
                  <a:cxn ang="0">
                    <a:pos x="700" y="145"/>
                  </a:cxn>
                  <a:cxn ang="0">
                    <a:pos x="706" y="141"/>
                  </a:cxn>
                  <a:cxn ang="0">
                    <a:pos x="650" y="141"/>
                  </a:cxn>
                  <a:cxn ang="0">
                    <a:pos x="635" y="137"/>
                  </a:cxn>
                  <a:cxn ang="0">
                    <a:pos x="633" y="132"/>
                  </a:cxn>
                  <a:cxn ang="0">
                    <a:pos x="624" y="106"/>
                  </a:cxn>
                </a:cxnLst>
                <a:rect l="0" t="0" r="r" b="b"/>
                <a:pathLst>
                  <a:path w="727" h="154">
                    <a:moveTo>
                      <a:pt x="624" y="106"/>
                    </a:moveTo>
                    <a:lnTo>
                      <a:pt x="620" y="106"/>
                    </a:lnTo>
                    <a:lnTo>
                      <a:pt x="618" y="146"/>
                    </a:lnTo>
                    <a:lnTo>
                      <a:pt x="631" y="150"/>
                    </a:lnTo>
                    <a:lnTo>
                      <a:pt x="653" y="153"/>
                    </a:lnTo>
                    <a:lnTo>
                      <a:pt x="677" y="151"/>
                    </a:lnTo>
                    <a:lnTo>
                      <a:pt x="700" y="145"/>
                    </a:lnTo>
                    <a:lnTo>
                      <a:pt x="706" y="141"/>
                    </a:lnTo>
                    <a:lnTo>
                      <a:pt x="650" y="141"/>
                    </a:lnTo>
                    <a:lnTo>
                      <a:pt x="635" y="137"/>
                    </a:lnTo>
                    <a:lnTo>
                      <a:pt x="633" y="132"/>
                    </a:lnTo>
                    <a:lnTo>
                      <a:pt x="624" y="10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" name="Freeform 32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692" y="0"/>
                  </a:cxn>
                  <a:cxn ang="0">
                    <a:pos x="682" y="0"/>
                  </a:cxn>
                  <a:cxn ang="0">
                    <a:pos x="656" y="2"/>
                  </a:cxn>
                  <a:cxn ang="0">
                    <a:pos x="636" y="10"/>
                  </a:cxn>
                  <a:cxn ang="0">
                    <a:pos x="622" y="25"/>
                  </a:cxn>
                  <a:cxn ang="0">
                    <a:pos x="625" y="50"/>
                  </a:cxn>
                  <a:cxn ang="0">
                    <a:pos x="635" y="68"/>
                  </a:cxn>
                  <a:cxn ang="0">
                    <a:pos x="649" y="80"/>
                  </a:cxn>
                  <a:cxn ang="0">
                    <a:pos x="664" y="90"/>
                  </a:cxn>
                  <a:cxn ang="0">
                    <a:pos x="678" y="99"/>
                  </a:cxn>
                  <a:cxn ang="0">
                    <a:pos x="687" y="109"/>
                  </a:cxn>
                  <a:cxn ang="0">
                    <a:pos x="681" y="132"/>
                  </a:cxn>
                  <a:cxn ang="0">
                    <a:pos x="663" y="140"/>
                  </a:cxn>
                  <a:cxn ang="0">
                    <a:pos x="650" y="141"/>
                  </a:cxn>
                  <a:cxn ang="0">
                    <a:pos x="706" y="141"/>
                  </a:cxn>
                  <a:cxn ang="0">
                    <a:pos x="717" y="134"/>
                  </a:cxn>
                  <a:cxn ang="0">
                    <a:pos x="726" y="116"/>
                  </a:cxn>
                  <a:cxn ang="0">
                    <a:pos x="722" y="93"/>
                  </a:cxn>
                  <a:cxn ang="0">
                    <a:pos x="709" y="78"/>
                  </a:cxn>
                  <a:cxn ang="0">
                    <a:pos x="693" y="68"/>
                  </a:cxn>
                  <a:cxn ang="0">
                    <a:pos x="677" y="59"/>
                  </a:cxn>
                  <a:cxn ang="0">
                    <a:pos x="663" y="50"/>
                  </a:cxn>
                  <a:cxn ang="0">
                    <a:pos x="656" y="38"/>
                  </a:cxn>
                  <a:cxn ang="0">
                    <a:pos x="656" y="19"/>
                  </a:cxn>
                  <a:cxn ang="0">
                    <a:pos x="669" y="12"/>
                  </a:cxn>
                  <a:cxn ang="0">
                    <a:pos x="720" y="12"/>
                  </a:cxn>
                  <a:cxn ang="0">
                    <a:pos x="720" y="5"/>
                  </a:cxn>
                  <a:cxn ang="0">
                    <a:pos x="706" y="2"/>
                  </a:cxn>
                  <a:cxn ang="0">
                    <a:pos x="692" y="0"/>
                  </a:cxn>
                </a:cxnLst>
                <a:rect l="0" t="0" r="r" b="b"/>
                <a:pathLst>
                  <a:path w="727" h="154">
                    <a:moveTo>
                      <a:pt x="692" y="0"/>
                    </a:moveTo>
                    <a:lnTo>
                      <a:pt x="682" y="0"/>
                    </a:lnTo>
                    <a:lnTo>
                      <a:pt x="656" y="2"/>
                    </a:lnTo>
                    <a:lnTo>
                      <a:pt x="636" y="10"/>
                    </a:lnTo>
                    <a:lnTo>
                      <a:pt x="622" y="25"/>
                    </a:lnTo>
                    <a:lnTo>
                      <a:pt x="625" y="50"/>
                    </a:lnTo>
                    <a:lnTo>
                      <a:pt x="635" y="68"/>
                    </a:lnTo>
                    <a:lnTo>
                      <a:pt x="649" y="80"/>
                    </a:lnTo>
                    <a:lnTo>
                      <a:pt x="664" y="90"/>
                    </a:lnTo>
                    <a:lnTo>
                      <a:pt x="678" y="99"/>
                    </a:lnTo>
                    <a:lnTo>
                      <a:pt x="687" y="109"/>
                    </a:lnTo>
                    <a:lnTo>
                      <a:pt x="681" y="132"/>
                    </a:lnTo>
                    <a:lnTo>
                      <a:pt x="663" y="140"/>
                    </a:lnTo>
                    <a:lnTo>
                      <a:pt x="650" y="141"/>
                    </a:lnTo>
                    <a:lnTo>
                      <a:pt x="706" y="141"/>
                    </a:lnTo>
                    <a:lnTo>
                      <a:pt x="717" y="134"/>
                    </a:lnTo>
                    <a:lnTo>
                      <a:pt x="726" y="116"/>
                    </a:lnTo>
                    <a:lnTo>
                      <a:pt x="722" y="93"/>
                    </a:lnTo>
                    <a:lnTo>
                      <a:pt x="709" y="78"/>
                    </a:lnTo>
                    <a:lnTo>
                      <a:pt x="693" y="68"/>
                    </a:lnTo>
                    <a:lnTo>
                      <a:pt x="677" y="59"/>
                    </a:lnTo>
                    <a:lnTo>
                      <a:pt x="663" y="50"/>
                    </a:lnTo>
                    <a:lnTo>
                      <a:pt x="656" y="38"/>
                    </a:lnTo>
                    <a:lnTo>
                      <a:pt x="656" y="19"/>
                    </a:lnTo>
                    <a:lnTo>
                      <a:pt x="669" y="12"/>
                    </a:lnTo>
                    <a:lnTo>
                      <a:pt x="720" y="12"/>
                    </a:lnTo>
                    <a:lnTo>
                      <a:pt x="720" y="5"/>
                    </a:lnTo>
                    <a:lnTo>
                      <a:pt x="706" y="2"/>
                    </a:lnTo>
                    <a:lnTo>
                      <a:pt x="69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" name="Freeform 33"/>
              <p:cNvSpPr>
                <a:spLocks/>
              </p:cNvSpPr>
              <p:nvPr/>
            </p:nvSpPr>
            <p:spPr bwMode="auto">
              <a:xfrm>
                <a:off x="8887" y="336"/>
                <a:ext cx="727" cy="154"/>
              </a:xfrm>
              <a:custGeom>
                <a:avLst/>
                <a:gdLst/>
                <a:ahLst/>
                <a:cxnLst>
                  <a:cxn ang="0">
                    <a:pos x="720" y="12"/>
                  </a:cxn>
                  <a:cxn ang="0">
                    <a:pos x="694" y="12"/>
                  </a:cxn>
                  <a:cxn ang="0">
                    <a:pos x="704" y="15"/>
                  </a:cxn>
                  <a:cxn ang="0">
                    <a:pos x="705" y="18"/>
                  </a:cxn>
                  <a:cxn ang="0">
                    <a:pos x="715" y="44"/>
                  </a:cxn>
                  <a:cxn ang="0">
                    <a:pos x="719" y="44"/>
                  </a:cxn>
                  <a:cxn ang="0">
                    <a:pos x="720" y="12"/>
                  </a:cxn>
                </a:cxnLst>
                <a:rect l="0" t="0" r="r" b="b"/>
                <a:pathLst>
                  <a:path w="727" h="154">
                    <a:moveTo>
                      <a:pt x="720" y="12"/>
                    </a:moveTo>
                    <a:lnTo>
                      <a:pt x="694" y="12"/>
                    </a:lnTo>
                    <a:lnTo>
                      <a:pt x="704" y="15"/>
                    </a:lnTo>
                    <a:lnTo>
                      <a:pt x="705" y="18"/>
                    </a:lnTo>
                    <a:lnTo>
                      <a:pt x="715" y="44"/>
                    </a:lnTo>
                    <a:lnTo>
                      <a:pt x="719" y="44"/>
                    </a:lnTo>
                    <a:lnTo>
                      <a:pt x="72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218674" y="5886832"/>
              <a:ext cx="687684" cy="240280"/>
              <a:chOff x="8886" y="662"/>
              <a:chExt cx="725" cy="254"/>
            </a:xfrm>
          </p:grpSpPr>
          <p:sp>
            <p:nvSpPr>
              <p:cNvPr id="63" name="Freeform 35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56" y="37"/>
                  </a:cxn>
                  <a:cxn ang="0">
                    <a:pos x="45" y="37"/>
                  </a:cxn>
                  <a:cxn ang="0">
                    <a:pos x="74" y="39"/>
                  </a:cxn>
                  <a:cxn ang="0">
                    <a:pos x="94" y="48"/>
                  </a:cxn>
                  <a:cxn ang="0">
                    <a:pos x="104" y="63"/>
                  </a:cxn>
                  <a:cxn ang="0">
                    <a:pos x="102" y="84"/>
                  </a:cxn>
                  <a:cxn ang="0">
                    <a:pos x="97" y="105"/>
                  </a:cxn>
                  <a:cxn ang="0">
                    <a:pos x="88" y="124"/>
                  </a:cxn>
                  <a:cxn ang="0">
                    <a:pos x="77" y="142"/>
                  </a:cxn>
                  <a:cxn ang="0">
                    <a:pos x="64" y="159"/>
                  </a:cxn>
                  <a:cxn ang="0">
                    <a:pos x="50" y="175"/>
                  </a:cxn>
                  <a:cxn ang="0">
                    <a:pos x="35" y="190"/>
                  </a:cxn>
                  <a:cxn ang="0">
                    <a:pos x="21" y="203"/>
                  </a:cxn>
                  <a:cxn ang="0">
                    <a:pos x="8" y="216"/>
                  </a:cxn>
                  <a:cxn ang="0">
                    <a:pos x="0" y="250"/>
                  </a:cxn>
                  <a:cxn ang="0">
                    <a:pos x="17" y="249"/>
                  </a:cxn>
                  <a:cxn ang="0">
                    <a:pos x="37" y="248"/>
                  </a:cxn>
                  <a:cxn ang="0">
                    <a:pos x="58" y="247"/>
                  </a:cxn>
                  <a:cxn ang="0">
                    <a:pos x="79" y="247"/>
                  </a:cxn>
                  <a:cxn ang="0">
                    <a:pos x="162" y="247"/>
                  </a:cxn>
                  <a:cxn ang="0">
                    <a:pos x="171" y="227"/>
                  </a:cxn>
                  <a:cxn ang="0">
                    <a:pos x="172" y="211"/>
                  </a:cxn>
                  <a:cxn ang="0">
                    <a:pos x="172" y="204"/>
                  </a:cxn>
                  <a:cxn ang="0">
                    <a:pos x="59" y="204"/>
                  </a:cxn>
                  <a:cxn ang="0">
                    <a:pos x="59" y="203"/>
                  </a:cxn>
                  <a:cxn ang="0">
                    <a:pos x="73" y="191"/>
                  </a:cxn>
                  <a:cxn ang="0">
                    <a:pos x="89" y="178"/>
                  </a:cxn>
                  <a:cxn ang="0">
                    <a:pos x="106" y="164"/>
                  </a:cxn>
                  <a:cxn ang="0">
                    <a:pos x="122" y="149"/>
                  </a:cxn>
                  <a:cxn ang="0">
                    <a:pos x="137" y="133"/>
                  </a:cxn>
                  <a:cxn ang="0">
                    <a:pos x="150" y="116"/>
                  </a:cxn>
                  <a:cxn ang="0">
                    <a:pos x="159" y="98"/>
                  </a:cxn>
                  <a:cxn ang="0">
                    <a:pos x="165" y="80"/>
                  </a:cxn>
                  <a:cxn ang="0">
                    <a:pos x="162" y="53"/>
                  </a:cxn>
                  <a:cxn ang="0">
                    <a:pos x="156" y="37"/>
                  </a:cxn>
                </a:cxnLst>
                <a:rect l="0" t="0" r="r" b="b"/>
                <a:pathLst>
                  <a:path w="725" h="254">
                    <a:moveTo>
                      <a:pt x="156" y="37"/>
                    </a:moveTo>
                    <a:lnTo>
                      <a:pt x="45" y="37"/>
                    </a:lnTo>
                    <a:lnTo>
                      <a:pt x="74" y="39"/>
                    </a:lnTo>
                    <a:lnTo>
                      <a:pt x="94" y="48"/>
                    </a:lnTo>
                    <a:lnTo>
                      <a:pt x="104" y="63"/>
                    </a:lnTo>
                    <a:lnTo>
                      <a:pt x="102" y="84"/>
                    </a:lnTo>
                    <a:lnTo>
                      <a:pt x="97" y="105"/>
                    </a:lnTo>
                    <a:lnTo>
                      <a:pt x="88" y="124"/>
                    </a:lnTo>
                    <a:lnTo>
                      <a:pt x="77" y="142"/>
                    </a:lnTo>
                    <a:lnTo>
                      <a:pt x="64" y="159"/>
                    </a:lnTo>
                    <a:lnTo>
                      <a:pt x="50" y="175"/>
                    </a:lnTo>
                    <a:lnTo>
                      <a:pt x="35" y="190"/>
                    </a:lnTo>
                    <a:lnTo>
                      <a:pt x="21" y="203"/>
                    </a:lnTo>
                    <a:lnTo>
                      <a:pt x="8" y="216"/>
                    </a:lnTo>
                    <a:lnTo>
                      <a:pt x="0" y="250"/>
                    </a:lnTo>
                    <a:lnTo>
                      <a:pt x="17" y="249"/>
                    </a:lnTo>
                    <a:lnTo>
                      <a:pt x="37" y="248"/>
                    </a:lnTo>
                    <a:lnTo>
                      <a:pt x="58" y="247"/>
                    </a:lnTo>
                    <a:lnTo>
                      <a:pt x="79" y="247"/>
                    </a:lnTo>
                    <a:lnTo>
                      <a:pt x="162" y="247"/>
                    </a:lnTo>
                    <a:lnTo>
                      <a:pt x="171" y="227"/>
                    </a:lnTo>
                    <a:lnTo>
                      <a:pt x="172" y="211"/>
                    </a:lnTo>
                    <a:lnTo>
                      <a:pt x="172" y="204"/>
                    </a:lnTo>
                    <a:lnTo>
                      <a:pt x="59" y="204"/>
                    </a:lnTo>
                    <a:lnTo>
                      <a:pt x="59" y="203"/>
                    </a:lnTo>
                    <a:lnTo>
                      <a:pt x="73" y="191"/>
                    </a:lnTo>
                    <a:lnTo>
                      <a:pt x="89" y="178"/>
                    </a:lnTo>
                    <a:lnTo>
                      <a:pt x="106" y="164"/>
                    </a:lnTo>
                    <a:lnTo>
                      <a:pt x="122" y="149"/>
                    </a:lnTo>
                    <a:lnTo>
                      <a:pt x="137" y="133"/>
                    </a:lnTo>
                    <a:lnTo>
                      <a:pt x="150" y="116"/>
                    </a:lnTo>
                    <a:lnTo>
                      <a:pt x="159" y="98"/>
                    </a:lnTo>
                    <a:lnTo>
                      <a:pt x="165" y="80"/>
                    </a:lnTo>
                    <a:lnTo>
                      <a:pt x="162" y="53"/>
                    </a:lnTo>
                    <a:lnTo>
                      <a:pt x="156" y="3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" name="Freeform 36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62" y="247"/>
                  </a:cxn>
                  <a:cxn ang="0">
                    <a:pos x="79" y="247"/>
                  </a:cxn>
                  <a:cxn ang="0">
                    <a:pos x="103" y="247"/>
                  </a:cxn>
                  <a:cxn ang="0">
                    <a:pos x="124" y="247"/>
                  </a:cxn>
                  <a:cxn ang="0">
                    <a:pos x="143" y="248"/>
                  </a:cxn>
                  <a:cxn ang="0">
                    <a:pos x="161" y="249"/>
                  </a:cxn>
                  <a:cxn ang="0">
                    <a:pos x="162" y="247"/>
                  </a:cxn>
                </a:cxnLst>
                <a:rect l="0" t="0" r="r" b="b"/>
                <a:pathLst>
                  <a:path w="725" h="254">
                    <a:moveTo>
                      <a:pt x="162" y="247"/>
                    </a:moveTo>
                    <a:lnTo>
                      <a:pt x="79" y="247"/>
                    </a:lnTo>
                    <a:lnTo>
                      <a:pt x="103" y="247"/>
                    </a:lnTo>
                    <a:lnTo>
                      <a:pt x="124" y="247"/>
                    </a:lnTo>
                    <a:lnTo>
                      <a:pt x="143" y="248"/>
                    </a:lnTo>
                    <a:lnTo>
                      <a:pt x="161" y="249"/>
                    </a:lnTo>
                    <a:lnTo>
                      <a:pt x="162" y="2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" name="Freeform 37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68" y="165"/>
                  </a:cxn>
                  <a:cxn ang="0">
                    <a:pos x="151" y="196"/>
                  </a:cxn>
                  <a:cxn ang="0">
                    <a:pos x="149" y="200"/>
                  </a:cxn>
                  <a:cxn ang="0">
                    <a:pos x="144" y="201"/>
                  </a:cxn>
                  <a:cxn ang="0">
                    <a:pos x="140" y="201"/>
                  </a:cxn>
                  <a:cxn ang="0">
                    <a:pos x="59" y="204"/>
                  </a:cxn>
                  <a:cxn ang="0">
                    <a:pos x="172" y="204"/>
                  </a:cxn>
                  <a:cxn ang="0">
                    <a:pos x="172" y="195"/>
                  </a:cxn>
                  <a:cxn ang="0">
                    <a:pos x="173" y="173"/>
                  </a:cxn>
                  <a:cxn ang="0">
                    <a:pos x="168" y="165"/>
                  </a:cxn>
                </a:cxnLst>
                <a:rect l="0" t="0" r="r" b="b"/>
                <a:pathLst>
                  <a:path w="725" h="254">
                    <a:moveTo>
                      <a:pt x="168" y="165"/>
                    </a:moveTo>
                    <a:lnTo>
                      <a:pt x="151" y="196"/>
                    </a:lnTo>
                    <a:lnTo>
                      <a:pt x="149" y="200"/>
                    </a:lnTo>
                    <a:lnTo>
                      <a:pt x="144" y="201"/>
                    </a:lnTo>
                    <a:lnTo>
                      <a:pt x="140" y="201"/>
                    </a:lnTo>
                    <a:lnTo>
                      <a:pt x="59" y="204"/>
                    </a:lnTo>
                    <a:lnTo>
                      <a:pt x="172" y="204"/>
                    </a:lnTo>
                    <a:lnTo>
                      <a:pt x="172" y="195"/>
                    </a:lnTo>
                    <a:lnTo>
                      <a:pt x="173" y="173"/>
                    </a:lnTo>
                    <a:lnTo>
                      <a:pt x="168" y="1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" name="Freeform 38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77" y="2"/>
                  </a:cxn>
                  <a:cxn ang="0">
                    <a:pos x="56" y="6"/>
                  </a:cxn>
                  <a:cxn ang="0">
                    <a:pos x="37" y="14"/>
                  </a:cxn>
                  <a:cxn ang="0">
                    <a:pos x="22" y="24"/>
                  </a:cxn>
                  <a:cxn ang="0">
                    <a:pos x="8" y="37"/>
                  </a:cxn>
                  <a:cxn ang="0">
                    <a:pos x="11" y="58"/>
                  </a:cxn>
                  <a:cxn ang="0">
                    <a:pos x="27" y="45"/>
                  </a:cxn>
                  <a:cxn ang="0">
                    <a:pos x="45" y="37"/>
                  </a:cxn>
                  <a:cxn ang="0">
                    <a:pos x="156" y="37"/>
                  </a:cxn>
                  <a:cxn ang="0">
                    <a:pos x="154" y="31"/>
                  </a:cxn>
                  <a:cxn ang="0">
                    <a:pos x="140" y="16"/>
                  </a:cxn>
                  <a:cxn ang="0">
                    <a:pos x="122" y="6"/>
                  </a:cxn>
                  <a:cxn ang="0">
                    <a:pos x="102" y="0"/>
                  </a:cxn>
                </a:cxnLst>
                <a:rect l="0" t="0" r="r" b="b"/>
                <a:pathLst>
                  <a:path w="725" h="254">
                    <a:moveTo>
                      <a:pt x="102" y="0"/>
                    </a:moveTo>
                    <a:lnTo>
                      <a:pt x="77" y="2"/>
                    </a:lnTo>
                    <a:lnTo>
                      <a:pt x="56" y="6"/>
                    </a:lnTo>
                    <a:lnTo>
                      <a:pt x="37" y="14"/>
                    </a:lnTo>
                    <a:lnTo>
                      <a:pt x="22" y="24"/>
                    </a:lnTo>
                    <a:lnTo>
                      <a:pt x="8" y="37"/>
                    </a:lnTo>
                    <a:lnTo>
                      <a:pt x="11" y="58"/>
                    </a:lnTo>
                    <a:lnTo>
                      <a:pt x="27" y="45"/>
                    </a:lnTo>
                    <a:lnTo>
                      <a:pt x="45" y="37"/>
                    </a:lnTo>
                    <a:lnTo>
                      <a:pt x="156" y="37"/>
                    </a:lnTo>
                    <a:lnTo>
                      <a:pt x="154" y="31"/>
                    </a:lnTo>
                    <a:lnTo>
                      <a:pt x="140" y="16"/>
                    </a:lnTo>
                    <a:lnTo>
                      <a:pt x="122" y="6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" name="Freeform 39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296" y="0"/>
                  </a:cxn>
                  <a:cxn ang="0">
                    <a:pos x="272" y="3"/>
                  </a:cxn>
                  <a:cxn ang="0">
                    <a:pos x="252" y="11"/>
                  </a:cxn>
                  <a:cxn ang="0">
                    <a:pos x="236" y="24"/>
                  </a:cxn>
                  <a:cxn ang="0">
                    <a:pos x="222" y="41"/>
                  </a:cxn>
                  <a:cxn ang="0">
                    <a:pos x="212" y="61"/>
                  </a:cxn>
                  <a:cxn ang="0">
                    <a:pos x="204" y="82"/>
                  </a:cxn>
                  <a:cxn ang="0">
                    <a:pos x="200" y="104"/>
                  </a:cxn>
                  <a:cxn ang="0">
                    <a:pos x="198" y="127"/>
                  </a:cxn>
                  <a:cxn ang="0">
                    <a:pos x="198" y="134"/>
                  </a:cxn>
                  <a:cxn ang="0">
                    <a:pos x="199" y="155"/>
                  </a:cxn>
                  <a:cxn ang="0">
                    <a:pos x="204" y="177"/>
                  </a:cxn>
                  <a:cxn ang="0">
                    <a:pos x="211" y="199"/>
                  </a:cxn>
                  <a:cxn ang="0">
                    <a:pos x="222" y="218"/>
                  </a:cxn>
                  <a:cxn ang="0">
                    <a:pos x="237" y="234"/>
                  </a:cxn>
                  <a:cxn ang="0">
                    <a:pos x="255" y="245"/>
                  </a:cxn>
                  <a:cxn ang="0">
                    <a:pos x="276" y="252"/>
                  </a:cxn>
                  <a:cxn ang="0">
                    <a:pos x="302" y="249"/>
                  </a:cxn>
                  <a:cxn ang="0">
                    <a:pos x="324" y="241"/>
                  </a:cxn>
                  <a:cxn ang="0">
                    <a:pos x="338" y="231"/>
                  </a:cxn>
                  <a:cxn ang="0">
                    <a:pos x="303" y="231"/>
                  </a:cxn>
                  <a:cxn ang="0">
                    <a:pos x="285" y="226"/>
                  </a:cxn>
                  <a:cxn ang="0">
                    <a:pos x="272" y="212"/>
                  </a:cxn>
                  <a:cxn ang="0">
                    <a:pos x="263" y="191"/>
                  </a:cxn>
                  <a:cxn ang="0">
                    <a:pos x="257" y="167"/>
                  </a:cxn>
                  <a:cxn ang="0">
                    <a:pos x="255" y="142"/>
                  </a:cxn>
                  <a:cxn ang="0">
                    <a:pos x="254" y="120"/>
                  </a:cxn>
                  <a:cxn ang="0">
                    <a:pos x="254" y="103"/>
                  </a:cxn>
                  <a:cxn ang="0">
                    <a:pos x="254" y="86"/>
                  </a:cxn>
                  <a:cxn ang="0">
                    <a:pos x="254" y="82"/>
                  </a:cxn>
                  <a:cxn ang="0">
                    <a:pos x="256" y="59"/>
                  </a:cxn>
                  <a:cxn ang="0">
                    <a:pos x="264" y="36"/>
                  </a:cxn>
                  <a:cxn ang="0">
                    <a:pos x="277" y="22"/>
                  </a:cxn>
                  <a:cxn ang="0">
                    <a:pos x="350" y="22"/>
                  </a:cxn>
                  <a:cxn ang="0">
                    <a:pos x="336" y="10"/>
                  </a:cxn>
                  <a:cxn ang="0">
                    <a:pos x="317" y="2"/>
                  </a:cxn>
                  <a:cxn ang="0">
                    <a:pos x="296" y="0"/>
                  </a:cxn>
                </a:cxnLst>
                <a:rect l="0" t="0" r="r" b="b"/>
                <a:pathLst>
                  <a:path w="725" h="254">
                    <a:moveTo>
                      <a:pt x="296" y="0"/>
                    </a:moveTo>
                    <a:lnTo>
                      <a:pt x="272" y="3"/>
                    </a:lnTo>
                    <a:lnTo>
                      <a:pt x="252" y="11"/>
                    </a:lnTo>
                    <a:lnTo>
                      <a:pt x="236" y="24"/>
                    </a:lnTo>
                    <a:lnTo>
                      <a:pt x="222" y="41"/>
                    </a:lnTo>
                    <a:lnTo>
                      <a:pt x="212" y="61"/>
                    </a:lnTo>
                    <a:lnTo>
                      <a:pt x="204" y="82"/>
                    </a:lnTo>
                    <a:lnTo>
                      <a:pt x="200" y="104"/>
                    </a:lnTo>
                    <a:lnTo>
                      <a:pt x="198" y="127"/>
                    </a:lnTo>
                    <a:lnTo>
                      <a:pt x="198" y="134"/>
                    </a:lnTo>
                    <a:lnTo>
                      <a:pt x="199" y="155"/>
                    </a:lnTo>
                    <a:lnTo>
                      <a:pt x="204" y="177"/>
                    </a:lnTo>
                    <a:lnTo>
                      <a:pt x="211" y="199"/>
                    </a:lnTo>
                    <a:lnTo>
                      <a:pt x="222" y="218"/>
                    </a:lnTo>
                    <a:lnTo>
                      <a:pt x="237" y="234"/>
                    </a:lnTo>
                    <a:lnTo>
                      <a:pt x="255" y="245"/>
                    </a:lnTo>
                    <a:lnTo>
                      <a:pt x="276" y="252"/>
                    </a:lnTo>
                    <a:lnTo>
                      <a:pt x="302" y="249"/>
                    </a:lnTo>
                    <a:lnTo>
                      <a:pt x="324" y="241"/>
                    </a:lnTo>
                    <a:lnTo>
                      <a:pt x="338" y="231"/>
                    </a:lnTo>
                    <a:lnTo>
                      <a:pt x="303" y="231"/>
                    </a:lnTo>
                    <a:lnTo>
                      <a:pt x="285" y="226"/>
                    </a:lnTo>
                    <a:lnTo>
                      <a:pt x="272" y="212"/>
                    </a:lnTo>
                    <a:lnTo>
                      <a:pt x="263" y="191"/>
                    </a:lnTo>
                    <a:lnTo>
                      <a:pt x="257" y="167"/>
                    </a:lnTo>
                    <a:lnTo>
                      <a:pt x="255" y="142"/>
                    </a:lnTo>
                    <a:lnTo>
                      <a:pt x="254" y="120"/>
                    </a:lnTo>
                    <a:lnTo>
                      <a:pt x="254" y="103"/>
                    </a:lnTo>
                    <a:lnTo>
                      <a:pt x="254" y="86"/>
                    </a:lnTo>
                    <a:lnTo>
                      <a:pt x="254" y="82"/>
                    </a:lnTo>
                    <a:lnTo>
                      <a:pt x="256" y="59"/>
                    </a:lnTo>
                    <a:lnTo>
                      <a:pt x="264" y="36"/>
                    </a:lnTo>
                    <a:lnTo>
                      <a:pt x="277" y="22"/>
                    </a:lnTo>
                    <a:lnTo>
                      <a:pt x="350" y="22"/>
                    </a:lnTo>
                    <a:lnTo>
                      <a:pt x="336" y="10"/>
                    </a:lnTo>
                    <a:lnTo>
                      <a:pt x="317" y="2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" name="Freeform 40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350" y="22"/>
                  </a:cxn>
                  <a:cxn ang="0">
                    <a:pos x="277" y="22"/>
                  </a:cxn>
                  <a:cxn ang="0">
                    <a:pos x="296" y="27"/>
                  </a:cxn>
                  <a:cxn ang="0">
                    <a:pos x="310" y="41"/>
                  </a:cxn>
                  <a:cxn ang="0">
                    <a:pos x="319" y="62"/>
                  </a:cxn>
                  <a:cxn ang="0">
                    <a:pos x="325" y="86"/>
                  </a:cxn>
                  <a:cxn ang="0">
                    <a:pos x="328" y="111"/>
                  </a:cxn>
                  <a:cxn ang="0">
                    <a:pos x="330" y="134"/>
                  </a:cxn>
                  <a:cxn ang="0">
                    <a:pos x="330" y="142"/>
                  </a:cxn>
                  <a:cxn ang="0">
                    <a:pos x="330" y="155"/>
                  </a:cxn>
                  <a:cxn ang="0">
                    <a:pos x="329" y="179"/>
                  </a:cxn>
                  <a:cxn ang="0">
                    <a:pos x="325" y="203"/>
                  </a:cxn>
                  <a:cxn ang="0">
                    <a:pos x="317" y="222"/>
                  </a:cxn>
                  <a:cxn ang="0">
                    <a:pos x="303" y="231"/>
                  </a:cxn>
                  <a:cxn ang="0">
                    <a:pos x="338" y="231"/>
                  </a:cxn>
                  <a:cxn ang="0">
                    <a:pos x="342" y="229"/>
                  </a:cxn>
                  <a:cxn ang="0">
                    <a:pos x="357" y="213"/>
                  </a:cxn>
                  <a:cxn ang="0">
                    <a:pos x="368" y="194"/>
                  </a:cxn>
                  <a:cxn ang="0">
                    <a:pos x="376" y="174"/>
                  </a:cxn>
                  <a:cxn ang="0">
                    <a:pos x="382" y="153"/>
                  </a:cxn>
                  <a:cxn ang="0">
                    <a:pos x="385" y="132"/>
                  </a:cxn>
                  <a:cxn ang="0">
                    <a:pos x="384" y="106"/>
                  </a:cxn>
                  <a:cxn ang="0">
                    <a:pos x="380" y="81"/>
                  </a:cxn>
                  <a:cxn ang="0">
                    <a:pos x="373" y="59"/>
                  </a:cxn>
                  <a:cxn ang="0">
                    <a:pos x="364" y="39"/>
                  </a:cxn>
                  <a:cxn ang="0">
                    <a:pos x="351" y="23"/>
                  </a:cxn>
                  <a:cxn ang="0">
                    <a:pos x="350" y="22"/>
                  </a:cxn>
                </a:cxnLst>
                <a:rect l="0" t="0" r="r" b="b"/>
                <a:pathLst>
                  <a:path w="725" h="254">
                    <a:moveTo>
                      <a:pt x="350" y="22"/>
                    </a:moveTo>
                    <a:lnTo>
                      <a:pt x="277" y="22"/>
                    </a:lnTo>
                    <a:lnTo>
                      <a:pt x="296" y="27"/>
                    </a:lnTo>
                    <a:lnTo>
                      <a:pt x="310" y="41"/>
                    </a:lnTo>
                    <a:lnTo>
                      <a:pt x="319" y="62"/>
                    </a:lnTo>
                    <a:lnTo>
                      <a:pt x="325" y="86"/>
                    </a:lnTo>
                    <a:lnTo>
                      <a:pt x="328" y="111"/>
                    </a:lnTo>
                    <a:lnTo>
                      <a:pt x="330" y="134"/>
                    </a:lnTo>
                    <a:lnTo>
                      <a:pt x="330" y="142"/>
                    </a:lnTo>
                    <a:lnTo>
                      <a:pt x="330" y="155"/>
                    </a:lnTo>
                    <a:lnTo>
                      <a:pt x="329" y="179"/>
                    </a:lnTo>
                    <a:lnTo>
                      <a:pt x="325" y="203"/>
                    </a:lnTo>
                    <a:lnTo>
                      <a:pt x="317" y="222"/>
                    </a:lnTo>
                    <a:lnTo>
                      <a:pt x="303" y="231"/>
                    </a:lnTo>
                    <a:lnTo>
                      <a:pt x="338" y="231"/>
                    </a:lnTo>
                    <a:lnTo>
                      <a:pt x="342" y="229"/>
                    </a:lnTo>
                    <a:lnTo>
                      <a:pt x="357" y="213"/>
                    </a:lnTo>
                    <a:lnTo>
                      <a:pt x="368" y="194"/>
                    </a:lnTo>
                    <a:lnTo>
                      <a:pt x="376" y="174"/>
                    </a:lnTo>
                    <a:lnTo>
                      <a:pt x="382" y="153"/>
                    </a:lnTo>
                    <a:lnTo>
                      <a:pt x="385" y="132"/>
                    </a:lnTo>
                    <a:lnTo>
                      <a:pt x="384" y="106"/>
                    </a:lnTo>
                    <a:lnTo>
                      <a:pt x="380" y="81"/>
                    </a:lnTo>
                    <a:lnTo>
                      <a:pt x="373" y="59"/>
                    </a:lnTo>
                    <a:lnTo>
                      <a:pt x="364" y="39"/>
                    </a:lnTo>
                    <a:lnTo>
                      <a:pt x="351" y="23"/>
                    </a:lnTo>
                    <a:lnTo>
                      <a:pt x="350" y="2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" name="Freeform 41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466" y="5"/>
                  </a:cxn>
                  <a:cxn ang="0">
                    <a:pos x="403" y="6"/>
                  </a:cxn>
                  <a:cxn ang="0">
                    <a:pos x="403" y="11"/>
                  </a:cxn>
                  <a:cxn ang="0">
                    <a:pos x="442" y="27"/>
                  </a:cxn>
                  <a:cxn ang="0">
                    <a:pos x="447" y="29"/>
                  </a:cxn>
                  <a:cxn ang="0">
                    <a:pos x="447" y="34"/>
                  </a:cxn>
                  <a:cxn ang="0">
                    <a:pos x="447" y="39"/>
                  </a:cxn>
                  <a:cxn ang="0">
                    <a:pos x="448" y="59"/>
                  </a:cxn>
                  <a:cxn ang="0">
                    <a:pos x="448" y="79"/>
                  </a:cxn>
                  <a:cxn ang="0">
                    <a:pos x="449" y="89"/>
                  </a:cxn>
                  <a:cxn ang="0">
                    <a:pos x="449" y="151"/>
                  </a:cxn>
                  <a:cxn ang="0">
                    <a:pos x="449" y="171"/>
                  </a:cxn>
                  <a:cxn ang="0">
                    <a:pos x="448" y="191"/>
                  </a:cxn>
                  <a:cxn ang="0">
                    <a:pos x="448" y="222"/>
                  </a:cxn>
                  <a:cxn ang="0">
                    <a:pos x="403" y="244"/>
                  </a:cxn>
                  <a:cxn ang="0">
                    <a:pos x="403" y="250"/>
                  </a:cxn>
                  <a:cxn ang="0">
                    <a:pos x="443" y="247"/>
                  </a:cxn>
                  <a:cxn ang="0">
                    <a:pos x="463" y="247"/>
                  </a:cxn>
                  <a:cxn ang="0">
                    <a:pos x="547" y="247"/>
                  </a:cxn>
                  <a:cxn ang="0">
                    <a:pos x="550" y="244"/>
                  </a:cxn>
                  <a:cxn ang="0">
                    <a:pos x="507" y="223"/>
                  </a:cxn>
                  <a:cxn ang="0">
                    <a:pos x="505" y="219"/>
                  </a:cxn>
                  <a:cxn ang="0">
                    <a:pos x="505" y="211"/>
                  </a:cxn>
                  <a:cxn ang="0">
                    <a:pos x="504" y="191"/>
                  </a:cxn>
                  <a:cxn ang="0">
                    <a:pos x="503" y="171"/>
                  </a:cxn>
                  <a:cxn ang="0">
                    <a:pos x="503" y="151"/>
                  </a:cxn>
                  <a:cxn ang="0">
                    <a:pos x="503" y="141"/>
                  </a:cxn>
                  <a:cxn ang="0">
                    <a:pos x="503" y="99"/>
                  </a:cxn>
                  <a:cxn ang="0">
                    <a:pos x="503" y="79"/>
                  </a:cxn>
                  <a:cxn ang="0">
                    <a:pos x="503" y="69"/>
                  </a:cxn>
                  <a:cxn ang="0">
                    <a:pos x="503" y="49"/>
                  </a:cxn>
                  <a:cxn ang="0">
                    <a:pos x="504" y="27"/>
                  </a:cxn>
                  <a:cxn ang="0">
                    <a:pos x="504" y="10"/>
                  </a:cxn>
                  <a:cxn ang="0">
                    <a:pos x="488" y="7"/>
                  </a:cxn>
                  <a:cxn ang="0">
                    <a:pos x="466" y="5"/>
                  </a:cxn>
                </a:cxnLst>
                <a:rect l="0" t="0" r="r" b="b"/>
                <a:pathLst>
                  <a:path w="725" h="254">
                    <a:moveTo>
                      <a:pt x="466" y="5"/>
                    </a:moveTo>
                    <a:lnTo>
                      <a:pt x="403" y="6"/>
                    </a:lnTo>
                    <a:lnTo>
                      <a:pt x="403" y="11"/>
                    </a:lnTo>
                    <a:lnTo>
                      <a:pt x="442" y="27"/>
                    </a:lnTo>
                    <a:lnTo>
                      <a:pt x="447" y="29"/>
                    </a:lnTo>
                    <a:lnTo>
                      <a:pt x="447" y="34"/>
                    </a:lnTo>
                    <a:lnTo>
                      <a:pt x="447" y="39"/>
                    </a:lnTo>
                    <a:lnTo>
                      <a:pt x="448" y="59"/>
                    </a:lnTo>
                    <a:lnTo>
                      <a:pt x="448" y="79"/>
                    </a:lnTo>
                    <a:lnTo>
                      <a:pt x="449" y="89"/>
                    </a:lnTo>
                    <a:lnTo>
                      <a:pt x="449" y="151"/>
                    </a:lnTo>
                    <a:lnTo>
                      <a:pt x="449" y="171"/>
                    </a:lnTo>
                    <a:lnTo>
                      <a:pt x="448" y="191"/>
                    </a:lnTo>
                    <a:lnTo>
                      <a:pt x="448" y="222"/>
                    </a:lnTo>
                    <a:lnTo>
                      <a:pt x="403" y="244"/>
                    </a:lnTo>
                    <a:lnTo>
                      <a:pt x="403" y="250"/>
                    </a:lnTo>
                    <a:lnTo>
                      <a:pt x="443" y="247"/>
                    </a:lnTo>
                    <a:lnTo>
                      <a:pt x="463" y="247"/>
                    </a:lnTo>
                    <a:lnTo>
                      <a:pt x="547" y="247"/>
                    </a:lnTo>
                    <a:lnTo>
                      <a:pt x="550" y="244"/>
                    </a:lnTo>
                    <a:lnTo>
                      <a:pt x="507" y="223"/>
                    </a:lnTo>
                    <a:lnTo>
                      <a:pt x="505" y="219"/>
                    </a:lnTo>
                    <a:lnTo>
                      <a:pt x="505" y="211"/>
                    </a:lnTo>
                    <a:lnTo>
                      <a:pt x="504" y="191"/>
                    </a:lnTo>
                    <a:lnTo>
                      <a:pt x="503" y="171"/>
                    </a:lnTo>
                    <a:lnTo>
                      <a:pt x="503" y="151"/>
                    </a:lnTo>
                    <a:lnTo>
                      <a:pt x="503" y="141"/>
                    </a:lnTo>
                    <a:lnTo>
                      <a:pt x="503" y="99"/>
                    </a:lnTo>
                    <a:lnTo>
                      <a:pt x="503" y="79"/>
                    </a:lnTo>
                    <a:lnTo>
                      <a:pt x="503" y="69"/>
                    </a:lnTo>
                    <a:lnTo>
                      <a:pt x="503" y="49"/>
                    </a:lnTo>
                    <a:lnTo>
                      <a:pt x="504" y="27"/>
                    </a:lnTo>
                    <a:lnTo>
                      <a:pt x="504" y="10"/>
                    </a:lnTo>
                    <a:lnTo>
                      <a:pt x="488" y="7"/>
                    </a:lnTo>
                    <a:lnTo>
                      <a:pt x="466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" name="Freeform 42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547" y="247"/>
                  </a:cxn>
                  <a:cxn ang="0">
                    <a:pos x="463" y="247"/>
                  </a:cxn>
                  <a:cxn ang="0">
                    <a:pos x="489" y="247"/>
                  </a:cxn>
                  <a:cxn ang="0">
                    <a:pos x="510" y="247"/>
                  </a:cxn>
                  <a:cxn ang="0">
                    <a:pos x="528" y="248"/>
                  </a:cxn>
                  <a:cxn ang="0">
                    <a:pos x="545" y="249"/>
                  </a:cxn>
                  <a:cxn ang="0">
                    <a:pos x="547" y="247"/>
                  </a:cxn>
                </a:cxnLst>
                <a:rect l="0" t="0" r="r" b="b"/>
                <a:pathLst>
                  <a:path w="725" h="254">
                    <a:moveTo>
                      <a:pt x="547" y="247"/>
                    </a:moveTo>
                    <a:lnTo>
                      <a:pt x="463" y="247"/>
                    </a:lnTo>
                    <a:lnTo>
                      <a:pt x="489" y="247"/>
                    </a:lnTo>
                    <a:lnTo>
                      <a:pt x="510" y="247"/>
                    </a:lnTo>
                    <a:lnTo>
                      <a:pt x="528" y="248"/>
                    </a:lnTo>
                    <a:lnTo>
                      <a:pt x="545" y="249"/>
                    </a:lnTo>
                    <a:lnTo>
                      <a:pt x="547" y="2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" name="Freeform 43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712" y="115"/>
                  </a:cxn>
                  <a:cxn ang="0">
                    <a:pos x="598" y="115"/>
                  </a:cxn>
                  <a:cxn ang="0">
                    <a:pos x="621" y="117"/>
                  </a:cxn>
                  <a:cxn ang="0">
                    <a:pos x="642" y="124"/>
                  </a:cxn>
                  <a:cxn ang="0">
                    <a:pos x="658" y="138"/>
                  </a:cxn>
                  <a:cxn ang="0">
                    <a:pos x="665" y="160"/>
                  </a:cxn>
                  <a:cxn ang="0">
                    <a:pos x="660" y="181"/>
                  </a:cxn>
                  <a:cxn ang="0">
                    <a:pos x="649" y="199"/>
                  </a:cxn>
                  <a:cxn ang="0">
                    <a:pos x="633" y="213"/>
                  </a:cxn>
                  <a:cxn ang="0">
                    <a:pos x="613" y="224"/>
                  </a:cxn>
                  <a:cxn ang="0">
                    <a:pos x="592" y="232"/>
                  </a:cxn>
                  <a:cxn ang="0">
                    <a:pos x="571" y="236"/>
                  </a:cxn>
                  <a:cxn ang="0">
                    <a:pos x="567" y="253"/>
                  </a:cxn>
                  <a:cxn ang="0">
                    <a:pos x="587" y="250"/>
                  </a:cxn>
                  <a:cxn ang="0">
                    <a:pos x="609" y="247"/>
                  </a:cxn>
                  <a:cxn ang="0">
                    <a:pos x="632" y="242"/>
                  </a:cxn>
                  <a:cxn ang="0">
                    <a:pos x="654" y="235"/>
                  </a:cxn>
                  <a:cxn ang="0">
                    <a:pos x="674" y="226"/>
                  </a:cxn>
                  <a:cxn ang="0">
                    <a:pos x="693" y="214"/>
                  </a:cxn>
                  <a:cxn ang="0">
                    <a:pos x="708" y="200"/>
                  </a:cxn>
                  <a:cxn ang="0">
                    <a:pos x="719" y="182"/>
                  </a:cxn>
                  <a:cxn ang="0">
                    <a:pos x="724" y="160"/>
                  </a:cxn>
                  <a:cxn ang="0">
                    <a:pos x="721" y="134"/>
                  </a:cxn>
                  <a:cxn ang="0">
                    <a:pos x="712" y="115"/>
                  </a:cxn>
                </a:cxnLst>
                <a:rect l="0" t="0" r="r" b="b"/>
                <a:pathLst>
                  <a:path w="725" h="254">
                    <a:moveTo>
                      <a:pt x="712" y="115"/>
                    </a:moveTo>
                    <a:lnTo>
                      <a:pt x="598" y="115"/>
                    </a:lnTo>
                    <a:lnTo>
                      <a:pt x="621" y="117"/>
                    </a:lnTo>
                    <a:lnTo>
                      <a:pt x="642" y="124"/>
                    </a:lnTo>
                    <a:lnTo>
                      <a:pt x="658" y="138"/>
                    </a:lnTo>
                    <a:lnTo>
                      <a:pt x="665" y="160"/>
                    </a:lnTo>
                    <a:lnTo>
                      <a:pt x="660" y="181"/>
                    </a:lnTo>
                    <a:lnTo>
                      <a:pt x="649" y="199"/>
                    </a:lnTo>
                    <a:lnTo>
                      <a:pt x="633" y="213"/>
                    </a:lnTo>
                    <a:lnTo>
                      <a:pt x="613" y="224"/>
                    </a:lnTo>
                    <a:lnTo>
                      <a:pt x="592" y="232"/>
                    </a:lnTo>
                    <a:lnTo>
                      <a:pt x="571" y="236"/>
                    </a:lnTo>
                    <a:lnTo>
                      <a:pt x="567" y="253"/>
                    </a:lnTo>
                    <a:lnTo>
                      <a:pt x="587" y="250"/>
                    </a:lnTo>
                    <a:lnTo>
                      <a:pt x="609" y="247"/>
                    </a:lnTo>
                    <a:lnTo>
                      <a:pt x="632" y="242"/>
                    </a:lnTo>
                    <a:lnTo>
                      <a:pt x="654" y="235"/>
                    </a:lnTo>
                    <a:lnTo>
                      <a:pt x="674" y="226"/>
                    </a:lnTo>
                    <a:lnTo>
                      <a:pt x="693" y="214"/>
                    </a:lnTo>
                    <a:lnTo>
                      <a:pt x="708" y="200"/>
                    </a:lnTo>
                    <a:lnTo>
                      <a:pt x="719" y="182"/>
                    </a:lnTo>
                    <a:lnTo>
                      <a:pt x="724" y="160"/>
                    </a:lnTo>
                    <a:lnTo>
                      <a:pt x="721" y="134"/>
                    </a:lnTo>
                    <a:lnTo>
                      <a:pt x="712" y="11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" name="Freeform 44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598" y="3"/>
                  </a:cxn>
                  <a:cxn ang="0">
                    <a:pos x="592" y="23"/>
                  </a:cxn>
                  <a:cxn ang="0">
                    <a:pos x="587" y="42"/>
                  </a:cxn>
                  <a:cxn ang="0">
                    <a:pos x="582" y="62"/>
                  </a:cxn>
                  <a:cxn ang="0">
                    <a:pos x="578" y="82"/>
                  </a:cxn>
                  <a:cxn ang="0">
                    <a:pos x="574" y="101"/>
                  </a:cxn>
                  <a:cxn ang="0">
                    <a:pos x="580" y="116"/>
                  </a:cxn>
                  <a:cxn ang="0">
                    <a:pos x="589" y="115"/>
                  </a:cxn>
                  <a:cxn ang="0">
                    <a:pos x="712" y="115"/>
                  </a:cxn>
                  <a:cxn ang="0">
                    <a:pos x="711" y="113"/>
                  </a:cxn>
                  <a:cxn ang="0">
                    <a:pos x="697" y="98"/>
                  </a:cxn>
                  <a:cxn ang="0">
                    <a:pos x="678" y="88"/>
                  </a:cxn>
                  <a:cxn ang="0">
                    <a:pos x="658" y="82"/>
                  </a:cxn>
                  <a:cxn ang="0">
                    <a:pos x="648" y="81"/>
                  </a:cxn>
                  <a:cxn ang="0">
                    <a:pos x="605" y="81"/>
                  </a:cxn>
                  <a:cxn ang="0">
                    <a:pos x="612" y="49"/>
                  </a:cxn>
                  <a:cxn ang="0">
                    <a:pos x="722" y="49"/>
                  </a:cxn>
                  <a:cxn ang="0">
                    <a:pos x="722" y="6"/>
                  </a:cxn>
                  <a:cxn ang="0">
                    <a:pos x="662" y="6"/>
                  </a:cxn>
                  <a:cxn ang="0">
                    <a:pos x="638" y="5"/>
                  </a:cxn>
                  <a:cxn ang="0">
                    <a:pos x="616" y="4"/>
                  </a:cxn>
                  <a:cxn ang="0">
                    <a:pos x="598" y="3"/>
                  </a:cxn>
                </a:cxnLst>
                <a:rect l="0" t="0" r="r" b="b"/>
                <a:pathLst>
                  <a:path w="725" h="254">
                    <a:moveTo>
                      <a:pt x="598" y="3"/>
                    </a:moveTo>
                    <a:lnTo>
                      <a:pt x="592" y="23"/>
                    </a:lnTo>
                    <a:lnTo>
                      <a:pt x="587" y="42"/>
                    </a:lnTo>
                    <a:lnTo>
                      <a:pt x="582" y="62"/>
                    </a:lnTo>
                    <a:lnTo>
                      <a:pt x="578" y="82"/>
                    </a:lnTo>
                    <a:lnTo>
                      <a:pt x="574" y="101"/>
                    </a:lnTo>
                    <a:lnTo>
                      <a:pt x="580" y="116"/>
                    </a:lnTo>
                    <a:lnTo>
                      <a:pt x="589" y="115"/>
                    </a:lnTo>
                    <a:lnTo>
                      <a:pt x="712" y="115"/>
                    </a:lnTo>
                    <a:lnTo>
                      <a:pt x="711" y="113"/>
                    </a:lnTo>
                    <a:lnTo>
                      <a:pt x="697" y="98"/>
                    </a:lnTo>
                    <a:lnTo>
                      <a:pt x="678" y="88"/>
                    </a:lnTo>
                    <a:lnTo>
                      <a:pt x="658" y="82"/>
                    </a:lnTo>
                    <a:lnTo>
                      <a:pt x="648" y="81"/>
                    </a:lnTo>
                    <a:lnTo>
                      <a:pt x="605" y="81"/>
                    </a:lnTo>
                    <a:lnTo>
                      <a:pt x="612" y="49"/>
                    </a:lnTo>
                    <a:lnTo>
                      <a:pt x="722" y="49"/>
                    </a:lnTo>
                    <a:lnTo>
                      <a:pt x="722" y="6"/>
                    </a:lnTo>
                    <a:lnTo>
                      <a:pt x="662" y="6"/>
                    </a:lnTo>
                    <a:lnTo>
                      <a:pt x="638" y="5"/>
                    </a:lnTo>
                    <a:lnTo>
                      <a:pt x="616" y="4"/>
                    </a:lnTo>
                    <a:lnTo>
                      <a:pt x="598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" name="Freeform 45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621" y="79"/>
                  </a:cxn>
                  <a:cxn ang="0">
                    <a:pos x="605" y="81"/>
                  </a:cxn>
                  <a:cxn ang="0">
                    <a:pos x="648" y="81"/>
                  </a:cxn>
                  <a:cxn ang="0">
                    <a:pos x="636" y="80"/>
                  </a:cxn>
                  <a:cxn ang="0">
                    <a:pos x="621" y="79"/>
                  </a:cxn>
                </a:cxnLst>
                <a:rect l="0" t="0" r="r" b="b"/>
                <a:pathLst>
                  <a:path w="725" h="254">
                    <a:moveTo>
                      <a:pt x="621" y="79"/>
                    </a:moveTo>
                    <a:lnTo>
                      <a:pt x="605" y="81"/>
                    </a:lnTo>
                    <a:lnTo>
                      <a:pt x="648" y="81"/>
                    </a:lnTo>
                    <a:lnTo>
                      <a:pt x="636" y="80"/>
                    </a:lnTo>
                    <a:lnTo>
                      <a:pt x="621" y="7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" name="Freeform 46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722" y="49"/>
                  </a:cxn>
                  <a:cxn ang="0">
                    <a:pos x="713" y="49"/>
                  </a:cxn>
                  <a:cxn ang="0">
                    <a:pos x="716" y="52"/>
                  </a:cxn>
                  <a:cxn ang="0">
                    <a:pos x="716" y="58"/>
                  </a:cxn>
                  <a:cxn ang="0">
                    <a:pos x="722" y="58"/>
                  </a:cxn>
                  <a:cxn ang="0">
                    <a:pos x="722" y="49"/>
                  </a:cxn>
                </a:cxnLst>
                <a:rect l="0" t="0" r="r" b="b"/>
                <a:pathLst>
                  <a:path w="725" h="254">
                    <a:moveTo>
                      <a:pt x="722" y="49"/>
                    </a:moveTo>
                    <a:lnTo>
                      <a:pt x="713" y="49"/>
                    </a:lnTo>
                    <a:lnTo>
                      <a:pt x="716" y="52"/>
                    </a:lnTo>
                    <a:lnTo>
                      <a:pt x="716" y="58"/>
                    </a:lnTo>
                    <a:lnTo>
                      <a:pt x="722" y="58"/>
                    </a:lnTo>
                    <a:lnTo>
                      <a:pt x="722" y="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5" name="Freeform 47"/>
              <p:cNvSpPr>
                <a:spLocks/>
              </p:cNvSpPr>
              <p:nvPr/>
            </p:nvSpPr>
            <p:spPr bwMode="auto">
              <a:xfrm>
                <a:off x="8886" y="662"/>
                <a:ext cx="725" cy="254"/>
              </a:xfrm>
              <a:custGeom>
                <a:avLst/>
                <a:gdLst/>
                <a:ahLst/>
                <a:cxnLst>
                  <a:cxn ang="0">
                    <a:pos x="722" y="3"/>
                  </a:cxn>
                  <a:cxn ang="0">
                    <a:pos x="704" y="4"/>
                  </a:cxn>
                  <a:cxn ang="0">
                    <a:pos x="683" y="5"/>
                  </a:cxn>
                  <a:cxn ang="0">
                    <a:pos x="662" y="6"/>
                  </a:cxn>
                  <a:cxn ang="0">
                    <a:pos x="722" y="6"/>
                  </a:cxn>
                  <a:cxn ang="0">
                    <a:pos x="722" y="3"/>
                  </a:cxn>
                </a:cxnLst>
                <a:rect l="0" t="0" r="r" b="b"/>
                <a:pathLst>
                  <a:path w="725" h="254">
                    <a:moveTo>
                      <a:pt x="722" y="3"/>
                    </a:moveTo>
                    <a:lnTo>
                      <a:pt x="704" y="4"/>
                    </a:lnTo>
                    <a:lnTo>
                      <a:pt x="683" y="5"/>
                    </a:lnTo>
                    <a:lnTo>
                      <a:pt x="662" y="6"/>
                    </a:lnTo>
                    <a:lnTo>
                      <a:pt x="722" y="6"/>
                    </a:lnTo>
                    <a:lnTo>
                      <a:pt x="72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62" name="Freeform 48"/>
            <p:cNvSpPr>
              <a:spLocks/>
            </p:cNvSpPr>
            <p:nvPr/>
          </p:nvSpPr>
          <p:spPr bwMode="auto">
            <a:xfrm>
              <a:off x="208240" y="5793180"/>
              <a:ext cx="704757" cy="18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2" y="0"/>
                </a:cxn>
              </a:cxnLst>
              <a:rect l="0" t="0" r="r" b="b"/>
              <a:pathLst>
                <a:path w="743" h="20">
                  <a:moveTo>
                    <a:pt x="0" y="0"/>
                  </a:moveTo>
                  <a:lnTo>
                    <a:pt x="742" y="0"/>
                  </a:lnTo>
                </a:path>
              </a:pathLst>
            </a:custGeom>
            <a:noFill/>
            <a:ln w="44449">
              <a:solidFill>
                <a:srgbClr val="008BB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54" name="Rectangle 23"/>
          <p:cNvSpPr/>
          <p:nvPr/>
        </p:nvSpPr>
        <p:spPr>
          <a:xfrm>
            <a:off x="1" y="1697038"/>
            <a:ext cx="420360" cy="54673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lIns="91433" tIns="45717" rIns="91433" bIns="45717" rtlCol="0" anchor="ctr"/>
          <a:lstStyle/>
          <a:p>
            <a:pPr algn="ctr"/>
            <a:r>
              <a:rPr lang="ru-RU" b="1" dirty="0" smtClean="0"/>
              <a:t>4 класс</a:t>
            </a:r>
            <a:endParaRPr lang="en-US" b="1" dirty="0"/>
          </a:p>
        </p:txBody>
      </p:sp>
      <p:sp>
        <p:nvSpPr>
          <p:cNvPr id="60" name="Rectangle 23"/>
          <p:cNvSpPr/>
          <p:nvPr/>
        </p:nvSpPr>
        <p:spPr>
          <a:xfrm>
            <a:off x="11507931" y="1697038"/>
            <a:ext cx="420360" cy="54673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lIns="91433" tIns="45717" rIns="91433" bIns="45717" rtlCol="0" anchor="ctr"/>
          <a:lstStyle/>
          <a:p>
            <a:pPr algn="ctr"/>
            <a:r>
              <a:rPr lang="ru-RU" b="1" dirty="0" smtClean="0"/>
              <a:t>8 класс</a:t>
            </a:r>
            <a:endParaRPr lang="en-US" b="1" dirty="0"/>
          </a:p>
        </p:txBody>
      </p:sp>
      <p:sp>
        <p:nvSpPr>
          <p:cNvPr id="61" name="Rectangle 3"/>
          <p:cNvSpPr>
            <a:spLocks noChangeArrowheads="1"/>
          </p:cNvSpPr>
          <p:nvPr/>
        </p:nvSpPr>
        <p:spPr bwMode="auto">
          <a:xfrm>
            <a:off x="1403921" y="2945160"/>
            <a:ext cx="9217024" cy="276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329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Результаты учащихся  по математике и их </a:t>
            </a:r>
            <a:r>
              <a:rPr lang="ru-RU" sz="1200" b="1" cap="all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ВОВЛЕЧЕННОСТЬ В УЧЕБНЫЙ ПРОЦЕСС</a:t>
            </a:r>
            <a:endParaRPr lang="ru-RU" sz="1800" b="1" cap="all" dirty="0">
              <a:solidFill>
                <a:schemeClr val="tx2">
                  <a:lumMod val="50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3922" y="3356519"/>
            <a:ext cx="5322499" cy="2783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33986" y="3356519"/>
            <a:ext cx="5298143" cy="278332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021" y="79604"/>
            <a:ext cx="11163467" cy="1194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 smtClean="0">
                <a:latin typeface="Arial" pitchFamily="34" charset="0"/>
                <a:cs typeface="Arial" pitchFamily="34" charset="0"/>
              </a:rPr>
              <a:t>Факторы, связанные с учебным процессом: частота проведения проверочных и контрольных работ по математике в 8 классах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63535" y="1174993"/>
          <a:ext cx="9820294" cy="5717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Главные детерминанты качества школьного образования</a:t>
            </a:r>
            <a:endParaRPr lang="ru-RU" dirty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Качество школьного образования в основном определяется качеством профессиональной подготовки педагогов</a:t>
            </a:r>
          </a:p>
          <a:p>
            <a:pPr marL="725316" indent="-725316" algn="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i="1" dirty="0" smtClean="0"/>
              <a:t>(по результатам </a:t>
            </a:r>
            <a:r>
              <a:rPr lang="en-US" i="1" dirty="0" smtClean="0"/>
              <a:t>PISA)</a:t>
            </a:r>
            <a:endParaRPr lang="ru-RU" i="1" dirty="0" smtClean="0"/>
          </a:p>
          <a:p>
            <a:pPr marL="725316" indent="-725316">
              <a:lnSpc>
                <a:spcPct val="80000"/>
              </a:lnSpc>
              <a:defRPr/>
            </a:pPr>
            <a:endParaRPr lang="ru-RU" sz="1700" dirty="0" smtClean="0"/>
          </a:p>
          <a:p>
            <a:pPr marL="725316" indent="-725316">
              <a:lnSpc>
                <a:spcPct val="80000"/>
              </a:lnSpc>
              <a:defRPr/>
            </a:pPr>
            <a:r>
              <a:rPr lang="ru-RU" dirty="0" smtClean="0"/>
              <a:t>Качество </a:t>
            </a:r>
            <a:r>
              <a:rPr lang="ru-RU" dirty="0" smtClean="0">
                <a:solidFill>
                  <a:schemeClr val="tx2"/>
                </a:solidFill>
              </a:rPr>
              <a:t>образовательных достижений школьников в основном определяется качеством учебных заданий, предлагаемых им педагогами</a:t>
            </a:r>
            <a:endParaRPr lang="en-US" dirty="0" smtClean="0">
              <a:solidFill>
                <a:schemeClr val="tx2"/>
              </a:solidFill>
            </a:endParaRPr>
          </a:p>
          <a:p>
            <a:pPr marL="725316" indent="-725316" algn="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i="1" dirty="0" smtClean="0"/>
              <a:t>(по результатам </a:t>
            </a:r>
            <a:r>
              <a:rPr lang="en-US" i="1" dirty="0" smtClean="0"/>
              <a:t>ITL</a:t>
            </a:r>
            <a:r>
              <a:rPr lang="ru-RU" i="1" dirty="0" smtClean="0"/>
              <a:t>, </a:t>
            </a:r>
            <a:r>
              <a:rPr lang="en-US" i="1" dirty="0" smtClean="0"/>
              <a:t>PISA</a:t>
            </a:r>
            <a:r>
              <a:rPr lang="ru-RU" i="1" dirty="0" smtClean="0"/>
              <a:t>)</a:t>
            </a:r>
            <a:endParaRPr lang="ru-RU" dirty="0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-162222"/>
            <a:ext cx="10692765" cy="12241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Механизмы повышения качества общего образования в России</a:t>
            </a:r>
            <a:endParaRPr lang="ru-RU" dirty="0"/>
          </a:p>
        </p:txBody>
      </p:sp>
      <p:sp>
        <p:nvSpPr>
          <p:cNvPr id="57347" name="Содержимое 2"/>
          <p:cNvSpPr>
            <a:spLocks noGrp="1"/>
          </p:cNvSpPr>
          <p:nvPr>
            <p:ph idx="1"/>
          </p:nvPr>
        </p:nvSpPr>
        <p:spPr>
          <a:xfrm>
            <a:off x="251793" y="989906"/>
            <a:ext cx="11629057" cy="5409951"/>
          </a:xfrm>
        </p:spPr>
        <p:txBody>
          <a:bodyPr>
            <a:noAutofit/>
          </a:bodyPr>
          <a:lstStyle/>
          <a:p>
            <a:pPr marL="612128" indent="-612128">
              <a:buFontTx/>
              <a:buAutoNum type="arabicPeriod"/>
            </a:pPr>
            <a:r>
              <a:rPr lang="ru-RU" sz="2400" dirty="0" smtClean="0">
                <a:latin typeface="+mj-lt"/>
              </a:rPr>
              <a:t>Обновление учебных и методических материалов с учетом переориентации системы образования на новые результаты, связанные с «навыками 21 века», – функциональной грамотностью учащихся и развитием позитивных установок, мотивации обучения и стратегий поведения учащихся в различных ситуациях, готовности жить в эпоху перемен</a:t>
            </a:r>
          </a:p>
          <a:p>
            <a:pPr marL="612128" indent="-612128">
              <a:buFontTx/>
              <a:buAutoNum type="arabicPeriod"/>
            </a:pPr>
            <a:r>
              <a:rPr lang="ru-RU" sz="2400" dirty="0" smtClean="0">
                <a:latin typeface="+mj-lt"/>
              </a:rPr>
              <a:t>Целенаправленное повышение квалификации учителей через систему подготовки, переподготовки и повышения квалификации учителей, в которых требуется кардинальное обновление содержания и методов обучения, направленное на повышение качества и эффективности работы учителей (например</a:t>
            </a:r>
            <a:r>
              <a:rPr lang="en-US" sz="2400" dirty="0" smtClean="0">
                <a:latin typeface="+mj-lt"/>
              </a:rPr>
              <a:t>,</a:t>
            </a:r>
            <a:r>
              <a:rPr lang="ru-RU" sz="2400" dirty="0" smtClean="0">
                <a:latin typeface="+mj-lt"/>
              </a:rPr>
              <a:t> использование учебных заданий и методических приемов</a:t>
            </a:r>
            <a:r>
              <a:rPr lang="en-US" sz="2400" dirty="0" smtClean="0">
                <a:latin typeface="+mj-lt"/>
              </a:rPr>
              <a:t>,</a:t>
            </a:r>
            <a:r>
              <a:rPr lang="ru-RU" sz="2400" dirty="0" smtClean="0">
                <a:latin typeface="+mj-lt"/>
              </a:rPr>
              <a:t> стимулирующих учебную деятельность учащихся</a:t>
            </a:r>
            <a:r>
              <a:rPr lang="en-US" sz="2400" dirty="0" smtClean="0">
                <a:latin typeface="+mj-lt"/>
              </a:rPr>
              <a:t>)</a:t>
            </a:r>
            <a:r>
              <a:rPr lang="ru-RU" sz="2400" dirty="0" smtClean="0">
                <a:latin typeface="+mj-lt"/>
              </a:rPr>
              <a:t> </a:t>
            </a:r>
          </a:p>
          <a:p>
            <a:pPr marL="612128" indent="-612128">
              <a:buFontTx/>
              <a:buAutoNum type="arabicPeriod"/>
            </a:pPr>
            <a:r>
              <a:rPr lang="ru-RU" sz="2400" dirty="0" smtClean="0">
                <a:latin typeface="+mj-lt"/>
              </a:rPr>
              <a:t>Введение комплексного мониторинга образовательных достижений учащихся и качества образования с использованием современных измерителей для комплексной оценки предметных, </a:t>
            </a:r>
            <a:r>
              <a:rPr lang="ru-RU" sz="2400" dirty="0" err="1" smtClean="0">
                <a:latin typeface="+mj-lt"/>
              </a:rPr>
              <a:t>метапредметных</a:t>
            </a:r>
            <a:r>
              <a:rPr lang="ru-RU" sz="2400" dirty="0" smtClean="0">
                <a:latin typeface="+mj-lt"/>
              </a:rPr>
              <a:t> и личностных результатов</a:t>
            </a:r>
          </a:p>
          <a:p>
            <a:pPr marL="612128" indent="-612128">
              <a:buFontTx/>
              <a:buAutoNum type="arabicPeriod"/>
            </a:pPr>
            <a:r>
              <a:rPr lang="ru-RU" sz="2400" dirty="0" smtClean="0">
                <a:latin typeface="+mj-lt"/>
              </a:rPr>
              <a:t>Широкое информирование профессионального сообщества и общественности о результатах и инструментарии международных исследований </a:t>
            </a:r>
          </a:p>
          <a:p>
            <a:pPr marL="612128" indent="-612128">
              <a:buNone/>
            </a:pPr>
            <a:endParaRPr lang="ru-RU" sz="2400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785" y="121066"/>
            <a:ext cx="10225136" cy="752924"/>
          </a:xfr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300" dirty="0" smtClean="0">
                <a:solidFill>
                  <a:schemeClr val="bg1"/>
                </a:solidFill>
              </a:rPr>
              <a:t>ФГОС: Оценка образовательных достижений</a:t>
            </a:r>
            <a:endParaRPr lang="ru-RU" sz="4300" dirty="0">
              <a:solidFill>
                <a:schemeClr val="bg1"/>
              </a:solidFill>
            </a:endParaRPr>
          </a:p>
        </p:txBody>
      </p:sp>
      <p:pic>
        <p:nvPicPr>
          <p:cNvPr id="14" name="Рисунок 13" descr="ФГОС_Метапредметные_результаты_5кл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785" y="1061914"/>
            <a:ext cx="1021018" cy="126870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7" name="Рисунок 16" descr="ФГОС_Метапредметные_результаты_5кл_01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785" y="3582194"/>
            <a:ext cx="1485117" cy="16418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4176863" y="970179"/>
            <a:ext cx="7190389" cy="2179967"/>
          </a:xfrm>
        </p:spPr>
        <p:txBody>
          <a:bodyPr lIns="42844" tIns="42844" rIns="42844" bIns="42844" rtlCol="0">
            <a:normAutofit fontScale="70000" lnSpcReduction="20000"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ru-RU" sz="2500" b="1" i="1" dirty="0" smtClean="0"/>
              <a:t>Комплект  пособий   авторского коллектива </a:t>
            </a:r>
            <a:br>
              <a:rPr lang="ru-RU" sz="2500" b="1" i="1" dirty="0" smtClean="0"/>
            </a:br>
            <a:r>
              <a:rPr lang="ru-RU" sz="2500" b="1" i="1" dirty="0" smtClean="0">
                <a:solidFill>
                  <a:srgbClr val="FF0000"/>
                </a:solidFill>
              </a:rPr>
              <a:t>под руководством Г.С.Ковалёвой  </a:t>
            </a:r>
            <a:r>
              <a:rPr lang="ru-RU" sz="2500" b="1" i="1" dirty="0" smtClean="0"/>
              <a:t>включает в себя:</a:t>
            </a:r>
            <a:endParaRPr lang="ru-RU" sz="2500" b="1" dirty="0" smtClean="0"/>
          </a:p>
          <a:p>
            <a:pPr marL="342749" indent="-257062">
              <a:spcBef>
                <a:spcPts val="714"/>
              </a:spcBef>
              <a:buNone/>
              <a:defRPr/>
            </a:pPr>
            <a:r>
              <a:rPr lang="ru-RU" sz="1800" dirty="0" smtClean="0"/>
              <a:t>–	</a:t>
            </a:r>
            <a:r>
              <a:rPr lang="ru-RU" sz="2200" b="1" dirty="0" smtClean="0"/>
              <a:t>пособие для учителя </a:t>
            </a:r>
            <a:r>
              <a:rPr lang="ru-RU" sz="2200" dirty="0" smtClean="0"/>
              <a:t>с методическими рекомендации по проведению и оценке выполнения работы, интерпретации и использованию результатов;</a:t>
            </a:r>
          </a:p>
          <a:p>
            <a:pPr marL="342749" indent="-257062">
              <a:spcBef>
                <a:spcPts val="714"/>
              </a:spcBef>
              <a:buNone/>
              <a:defRPr/>
            </a:pPr>
            <a:r>
              <a:rPr lang="ru-RU" sz="2200" dirty="0" smtClean="0"/>
              <a:t>–	</a:t>
            </a:r>
            <a:r>
              <a:rPr lang="ru-RU" sz="2200" b="1" dirty="0" smtClean="0"/>
              <a:t>тетради с вариантами проверочных работ для учащихся </a:t>
            </a:r>
            <a:r>
              <a:rPr lang="ru-RU" sz="2200" dirty="0" smtClean="0"/>
              <a:t>;</a:t>
            </a:r>
          </a:p>
          <a:p>
            <a:pPr marL="342749" indent="-257062">
              <a:spcBef>
                <a:spcPts val="714"/>
              </a:spcBef>
              <a:buNone/>
              <a:defRPr/>
            </a:pPr>
            <a:r>
              <a:rPr lang="ru-RU" sz="2200" dirty="0" smtClean="0"/>
              <a:t> –   </a:t>
            </a:r>
            <a:r>
              <a:rPr lang="ru-RU" sz="2200" b="1" dirty="0" smtClean="0"/>
              <a:t>электронные приложения </a:t>
            </a:r>
            <a:r>
              <a:rPr lang="ru-RU" sz="2200" dirty="0" smtClean="0"/>
              <a:t>(на сайте издательства) </a:t>
            </a:r>
            <a:r>
              <a:rPr lang="ru-RU" sz="2200" b="1" dirty="0" smtClean="0"/>
              <a:t>– компьютерная программа для ввода и обработки данных</a:t>
            </a:r>
            <a:r>
              <a:rPr lang="ru-RU" sz="2200" dirty="0" smtClean="0"/>
              <a:t>, получения результатов по классу, по отдельным учащимся и заданиям</a:t>
            </a:r>
            <a:r>
              <a:rPr lang="en-US" sz="1800" dirty="0" smtClean="0"/>
              <a:t>.</a:t>
            </a:r>
            <a:endParaRPr lang="ru-RU" sz="1800" dirty="0" smtClean="0"/>
          </a:p>
        </p:txBody>
      </p:sp>
      <p:sp>
        <p:nvSpPr>
          <p:cNvPr id="19" name="Содержимое 17"/>
          <p:cNvSpPr txBox="1">
            <a:spLocks/>
          </p:cNvSpPr>
          <p:nvPr/>
        </p:nvSpPr>
        <p:spPr>
          <a:xfrm>
            <a:off x="4284240" y="2790106"/>
            <a:ext cx="7004631" cy="2508556"/>
          </a:xfrm>
          <a:prstGeom prst="rect">
            <a:avLst/>
          </a:prstGeom>
        </p:spPr>
        <p:txBody>
          <a:bodyPr lIns="42844" tIns="42844" rIns="42844" bIns="42844"/>
          <a:lstStyle/>
          <a:p>
            <a:pPr marL="408085" indent="-408085">
              <a:spcBef>
                <a:spcPts val="714"/>
              </a:spcBef>
              <a:defRPr/>
            </a:pPr>
            <a:endParaRPr lang="ru-RU" sz="1800" b="1" i="1" dirty="0">
              <a:latin typeface="Arial" charset="0"/>
            </a:endParaRPr>
          </a:p>
          <a:p>
            <a:pPr marL="408085" indent="-408085">
              <a:spcBef>
                <a:spcPts val="714"/>
              </a:spcBef>
              <a:defRPr/>
            </a:pPr>
            <a:r>
              <a:rPr lang="ru-RU" sz="1800" b="1" i="1" dirty="0" smtClean="0">
                <a:latin typeface="Arial" charset="0"/>
              </a:rPr>
              <a:t>     </a:t>
            </a:r>
            <a:r>
              <a:rPr lang="ru-RU" sz="1400" b="1" i="1" dirty="0" smtClean="0">
                <a:latin typeface="Arial" charset="0"/>
              </a:rPr>
              <a:t>Выпущены </a:t>
            </a:r>
            <a:r>
              <a:rPr lang="ru-RU" sz="1400" b="1" i="1" dirty="0">
                <a:latin typeface="Arial" charset="0"/>
              </a:rPr>
              <a:t>комплекты:</a:t>
            </a:r>
          </a:p>
          <a:p>
            <a:pPr marL="319290">
              <a:defRPr/>
            </a:pPr>
            <a:endParaRPr lang="ru-RU" sz="1400" b="1" dirty="0" smtClean="0">
              <a:latin typeface="Arial" charset="0"/>
            </a:endParaRPr>
          </a:p>
          <a:p>
            <a:pPr marL="319290">
              <a:defRPr/>
            </a:pPr>
            <a:r>
              <a:rPr lang="ru-RU" sz="1400" b="1" dirty="0" err="1" smtClean="0">
                <a:latin typeface="Arial" charset="0"/>
              </a:rPr>
              <a:t>Метапредметные</a:t>
            </a:r>
            <a:r>
              <a:rPr lang="ru-RU" sz="1400" b="1" dirty="0" smtClean="0">
                <a:latin typeface="Arial" charset="0"/>
              </a:rPr>
              <a:t> </a:t>
            </a:r>
            <a:r>
              <a:rPr lang="ru-RU" sz="1400" b="1" dirty="0">
                <a:latin typeface="Arial" charset="0"/>
              </a:rPr>
              <a:t>результаты</a:t>
            </a:r>
            <a:r>
              <a:rPr lang="ru-RU" sz="1400" dirty="0">
                <a:latin typeface="Arial" charset="0"/>
              </a:rPr>
              <a:t>. Стандартизированные материалы для промежуточной аттестации. 5 класс.</a:t>
            </a:r>
          </a:p>
          <a:p>
            <a:pPr marL="319290">
              <a:defRPr/>
            </a:pPr>
            <a:r>
              <a:rPr lang="ru-RU" sz="1400" b="1" dirty="0">
                <a:latin typeface="Arial" charset="0"/>
              </a:rPr>
              <a:t>Метапредметные результаты</a:t>
            </a:r>
            <a:r>
              <a:rPr lang="ru-RU" sz="1400" dirty="0">
                <a:latin typeface="Arial" charset="0"/>
              </a:rPr>
              <a:t>. Стандартизированные материалы для промежуточной аттестации. 6 класс.</a:t>
            </a:r>
          </a:p>
          <a:p>
            <a:pPr marL="342749" indent="-257062">
              <a:spcBef>
                <a:spcPts val="714"/>
              </a:spcBef>
              <a:defRPr/>
            </a:pPr>
            <a:endParaRPr lang="ru-RU" sz="1400" dirty="0"/>
          </a:p>
        </p:txBody>
      </p:sp>
      <p:sp>
        <p:nvSpPr>
          <p:cNvPr id="48139" name="Содержимое 17"/>
          <p:cNvSpPr txBox="1">
            <a:spLocks/>
          </p:cNvSpPr>
          <p:nvPr/>
        </p:nvSpPr>
        <p:spPr bwMode="auto">
          <a:xfrm>
            <a:off x="4299239" y="4464497"/>
            <a:ext cx="7395973" cy="2718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2844" tIns="42844" rIns="42844" bIns="42844"/>
          <a:lstStyle/>
          <a:p>
            <a:pPr marL="319290"/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Метапредметные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результаты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 Стандартизированные материалы для  промежуточной аттестации. 7 класс.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319290"/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Метапредметные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результаты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Стандартизированные материалы для промежуточной аттестации. 8 класс.</a:t>
            </a:r>
          </a:p>
          <a:p>
            <a:pPr marL="319290"/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Метапредметные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результаты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Стандартизированные материалы для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оценки читательской грамотности.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9 класс.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marL="319290"/>
            <a:endParaRPr lang="ru-RU" sz="1800" b="1" dirty="0" smtClean="0">
              <a:solidFill>
                <a:srgbClr val="FF0000"/>
              </a:solidFill>
            </a:endParaRPr>
          </a:p>
          <a:p>
            <a:pPr marL="319290"/>
            <a:r>
              <a:rPr lang="ru-RU" sz="1800" b="1" dirty="0" smtClean="0">
                <a:solidFill>
                  <a:srgbClr val="FF0000"/>
                </a:solidFill>
              </a:rPr>
              <a:t>ПОЗВОЛЯЮТ ОЦЕНИТЬ УРОВЕНЬ ЧИТАТЕЛЬСКОЙ ГРАМОТНОСТИ УЧАЩИХСЯ 5-9 КЛАССОВ  В СООТВЕТСТВИИ С ТРЕБОВАНИЯМИ ИССЛЕДОВАНИЯ </a:t>
            </a:r>
            <a:r>
              <a:rPr lang="en-US" sz="1800" b="1" dirty="0">
                <a:solidFill>
                  <a:srgbClr val="FF0000"/>
                </a:solidFill>
              </a:rPr>
              <a:t>PISA</a:t>
            </a:r>
            <a:endParaRPr lang="ru-RU" sz="1800" b="1" dirty="0">
              <a:solidFill>
                <a:srgbClr val="FF0000"/>
              </a:solidFill>
            </a:endParaRPr>
          </a:p>
          <a:p>
            <a:pPr marL="319290"/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20" name="Рисунок 19" descr="ФГОС_Метапредметные_результаты_6кл_01.ti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865" y="1277938"/>
            <a:ext cx="1021018" cy="126870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1" name="Picture 5" descr="Y:\Полученные файлы\РЕКЛАМА_ОБЛОЖКИ\Пособие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977" y="1493962"/>
            <a:ext cx="928198" cy="1268703"/>
          </a:xfrm>
          <a:prstGeom prst="rect">
            <a:avLst/>
          </a:prstGeom>
          <a:noFill/>
        </p:spPr>
      </p:pic>
      <p:pic>
        <p:nvPicPr>
          <p:cNvPr id="22" name="Picture 6" descr="Y:\Полученные файлы\РЕКЛАМА_ОБЛОЖКИ\Пособие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8057" y="1565970"/>
            <a:ext cx="928198" cy="1194073"/>
          </a:xfrm>
          <a:prstGeom prst="rect">
            <a:avLst/>
          </a:prstGeom>
          <a:noFill/>
        </p:spPr>
      </p:pic>
      <p:pic>
        <p:nvPicPr>
          <p:cNvPr id="23" name="Picture 8" descr="Y:\Полученные файлы\РЕКЛАМА_ОБЛОЖКИ\Пособие учителя 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8097" y="2430066"/>
            <a:ext cx="928198" cy="1194073"/>
          </a:xfrm>
          <a:prstGeom prst="rect">
            <a:avLst/>
          </a:prstGeom>
          <a:noFill/>
        </p:spPr>
      </p:pic>
      <p:pic>
        <p:nvPicPr>
          <p:cNvPr id="24" name="Рисунок 23" descr="ФГОС_Метапредметные_результаты_6кл_02.tif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99436" y="4029972"/>
            <a:ext cx="1299477" cy="14925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5" name="Picture 3" descr="Y:\Полученные файлы\РЕКЛАМА_ОБЛОЖКИ\Мета7вар1-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96009" y="4158258"/>
            <a:ext cx="1206657" cy="1492591"/>
          </a:xfrm>
          <a:prstGeom prst="rect">
            <a:avLst/>
          </a:prstGeom>
          <a:noFill/>
        </p:spPr>
      </p:pic>
      <p:pic>
        <p:nvPicPr>
          <p:cNvPr id="26" name="Picture 4" descr="Y:\Полученные файлы\РЕКЛАМА_ОБЛОЖКИ\Мета8вар1-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793" y="5670426"/>
            <a:ext cx="1206657" cy="1343332"/>
          </a:xfrm>
          <a:prstGeom prst="rect">
            <a:avLst/>
          </a:prstGeom>
          <a:noFill/>
        </p:spPr>
      </p:pic>
      <p:pic>
        <p:nvPicPr>
          <p:cNvPr id="27" name="Picture 7" descr="Y:\Полученные файлы\РЕКЛАМА_ОБЛОЖКИ\Мета9вар1-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19945" y="5598418"/>
            <a:ext cx="1206657" cy="1417962"/>
          </a:xfrm>
          <a:prstGeom prst="rect">
            <a:avLst/>
          </a:prstGeom>
          <a:noFill/>
        </p:spPr>
      </p:pic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620945" y="125810"/>
            <a:ext cx="111588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>
          <a:xfrm>
            <a:off x="251793" y="261298"/>
            <a:ext cx="11228196" cy="1777533"/>
          </a:xfrm>
        </p:spPr>
        <p:txBody>
          <a:bodyPr>
            <a:normAutofit/>
          </a:bodyPr>
          <a:lstStyle/>
          <a:p>
            <a:r>
              <a:rPr lang="ru-RU" sz="2700" b="1" cap="all" dirty="0" smtClean="0">
                <a:solidFill>
                  <a:srgbClr val="23AE8B"/>
                </a:solidFill>
                <a:latin typeface="Verdana" charset="0"/>
                <a:ea typeface="Verdana" charset="0"/>
                <a:cs typeface="Verdana" charset="0"/>
              </a:rPr>
              <a:t>Измерительные материалы для оценки финансовой грамотности учащихся</a:t>
            </a:r>
            <a:endParaRPr lang="en-US" sz="2700" b="1" cap="all" dirty="0">
              <a:solidFill>
                <a:srgbClr val="23AE8B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793" y="197818"/>
            <a:ext cx="1870912" cy="255128"/>
          </a:xfrm>
          <a:prstGeom prst="rect">
            <a:avLst/>
          </a:prstGeom>
        </p:spPr>
      </p:pic>
      <p:sp>
        <p:nvSpPr>
          <p:cNvPr id="5" name="object 4"/>
          <p:cNvSpPr/>
          <p:nvPr/>
        </p:nvSpPr>
        <p:spPr>
          <a:xfrm>
            <a:off x="561300" y="1189559"/>
            <a:ext cx="10758250" cy="47761"/>
          </a:xfrm>
          <a:custGeom>
            <a:avLst/>
            <a:gdLst/>
            <a:ahLst/>
            <a:cxnLst/>
            <a:rect l="l" t="t" r="r" b="b"/>
            <a:pathLst>
              <a:path w="9604375">
                <a:moveTo>
                  <a:pt x="0" y="0"/>
                </a:moveTo>
                <a:lnTo>
                  <a:pt x="9603905" y="0"/>
                </a:lnTo>
              </a:path>
            </a:pathLst>
          </a:custGeom>
          <a:ln w="9143">
            <a:solidFill>
              <a:srgbClr val="67AC8C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8514" y="341834"/>
            <a:ext cx="1501036" cy="207768"/>
          </a:xfrm>
          <a:prstGeom prst="rect">
            <a:avLst/>
          </a:prstGeom>
        </p:spPr>
      </p:pic>
      <p:pic>
        <p:nvPicPr>
          <p:cNvPr id="7" name="Picture 2" descr="http://www.fa.ru/news/PublishingImages/minf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0025" y="53802"/>
            <a:ext cx="1939121" cy="55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824" r="13672" b="20112"/>
          <a:stretch/>
        </p:blipFill>
        <p:spPr bwMode="auto">
          <a:xfrm>
            <a:off x="561301" y="1544207"/>
            <a:ext cx="8259103" cy="56383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820404" y="2281317"/>
            <a:ext cx="2947653" cy="4029803"/>
          </a:xfrm>
          <a:prstGeom prst="rect">
            <a:avLst/>
          </a:prstGeom>
        </p:spPr>
        <p:txBody>
          <a:bodyPr wrap="square" lIns="121890" tIns="60945" rIns="121890" bIns="60945">
            <a:spAutoFit/>
          </a:bodyPr>
          <a:lstStyle/>
          <a:p>
            <a:pPr marL="228543">
              <a:buClr>
                <a:srgbClr val="23AE8B"/>
              </a:buClr>
              <a:defRPr/>
            </a:pPr>
            <a:r>
              <a:rPr lang="ru-RU" sz="1900" b="1" dirty="0" smtClean="0">
                <a:solidFill>
                  <a:schemeClr val="accent5">
                    <a:lumMod val="75000"/>
                  </a:schemeClr>
                </a:solidFill>
                <a:ea typeface="Verdana" charset="0"/>
                <a:cs typeface="Verdana" charset="0"/>
              </a:rPr>
              <a:t>На примерах сюжетов, основанных на событиях реальной жизни, выявляется грамотность в основах ведения семейного бюджета и управлении денежными средствами, в способах достижения финансовых целей и защиты от финансовых мошенников</a:t>
            </a:r>
          </a:p>
        </p:txBody>
      </p:sp>
    </p:spTree>
    <p:extLst>
      <p:ext uri="{BB962C8B-B14F-4D97-AF65-F5344CB8AC3E}">
        <p14:creationId xmlns:p14="http://schemas.microsoft.com/office/powerpoint/2010/main" val="13283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1"/>
            <a:ext cx="10692765" cy="7018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Для дополнительной информации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5849" y="1493962"/>
            <a:ext cx="10657184" cy="7920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rtlCol="0" anchor="ctr"/>
          <a:lstStyle/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Международный координационный центр исследования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TIMSS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–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PIRLS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http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://timss2015.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org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/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</a:rPr>
              <a:t>; 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http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://</a:t>
            </a:r>
            <a:r>
              <a:rPr lang="en-US" sz="1600" u="sng" dirty="0" err="1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pirls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201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6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.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org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/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тел.: +1-617-552-1600 –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Ina V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Mullis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Michael O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Martin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– международные координаторы (электронная почта –</a:t>
            </a:r>
            <a:r>
              <a:rPr lang="en-AU" sz="1600" u="sng" dirty="0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 </a:t>
            </a:r>
            <a:r>
              <a:rPr lang="en-US" sz="1600" u="sng" dirty="0" err="1" smtClean="0">
                <a:solidFill>
                  <a:schemeClr val="tx2">
                    <a:lumMod val="50000"/>
                  </a:schemeClr>
                </a:solidFill>
                <a:hlinkClick r:id="rId5"/>
              </a:rPr>
              <a:t>timss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5"/>
              </a:rPr>
              <a:t>@</a:t>
            </a:r>
            <a:r>
              <a:rPr lang="en-US" sz="1600" u="sng" dirty="0" err="1" smtClean="0">
                <a:solidFill>
                  <a:schemeClr val="tx2">
                    <a:lumMod val="50000"/>
                  </a:schemeClr>
                </a:solidFill>
                <a:hlinkClick r:id="rId5"/>
              </a:rPr>
              <a:t>bc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5"/>
              </a:rPr>
              <a:t>.</a:t>
            </a:r>
            <a:r>
              <a:rPr lang="en-US" sz="1600" u="sng" dirty="0" err="1" smtClean="0">
                <a:solidFill>
                  <a:schemeClr val="tx2">
                    <a:lumMod val="50000"/>
                  </a:schemeClr>
                </a:solidFill>
                <a:hlinkClick r:id="rId5"/>
              </a:rPr>
              <a:t>edu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</a:rPr>
              <a:t>; 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  <a:hlinkClick r:id="rId6"/>
              </a:rPr>
              <a:t>pirls@bc.edu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ctr"/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857" y="2358058"/>
            <a:ext cx="10657184" cy="7200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ctr"/>
          <a:lstStyle/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Организация Экономического Сотрудничества и Развития (ОЭСР) (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Organization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for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Economic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Cooperation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</a:rPr>
              <a:t>Development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, OECD) –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  <a:hlinkClick r:id="rId7"/>
              </a:rPr>
              <a:t>www.oecd.org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hlinkClick r:id="rId7"/>
              </a:rPr>
              <a:t>/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  <a:hlinkClick r:id="rId7"/>
              </a:rPr>
              <a:t>edu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hlinkClick r:id="rId7"/>
              </a:rPr>
              <a:t>/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  <a:hlinkClick r:id="rId7"/>
              </a:rPr>
              <a:t>pisa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3841" y="557858"/>
            <a:ext cx="10729192" cy="8640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rtlCol="0" anchor="ctr"/>
          <a:lstStyle/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Центр оценки качества образования ИСРО РАО – 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http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://</a:t>
            </a:r>
            <a:r>
              <a:rPr lang="en-US" sz="1600" u="sng" dirty="0" err="1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centeroko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.</a:t>
            </a:r>
            <a:r>
              <a:rPr lang="en-US" sz="1600" u="sng" dirty="0" err="1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ru</a:t>
            </a:r>
            <a:r>
              <a:rPr lang="en-AU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тел.: +7-495-621-76-36 – Ковалева Галина Сергеевна – национальный координатор России (электронная почта – </a:t>
            </a:r>
            <a:r>
              <a:rPr lang="en-US" sz="1600" u="sng" dirty="0" err="1" smtClean="0">
                <a:solidFill>
                  <a:schemeClr val="tx2">
                    <a:lumMod val="50000"/>
                  </a:schemeClr>
                </a:solidFill>
                <a:hlinkClick r:id="rId9"/>
              </a:rPr>
              <a:t>centeroko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9"/>
              </a:rPr>
              <a:t>@</a:t>
            </a:r>
            <a:r>
              <a:rPr lang="en-US" sz="1600" u="sng" dirty="0" smtClean="0">
                <a:solidFill>
                  <a:schemeClr val="tx2">
                    <a:lumMod val="50000"/>
                  </a:schemeClr>
                </a:solidFill>
                <a:hlinkClick r:id="rId9"/>
              </a:rPr>
              <a:t>mail</a:t>
            </a:r>
            <a:r>
              <a:rPr lang="ru-RU" sz="1600" u="sng" dirty="0" smtClean="0">
                <a:solidFill>
                  <a:schemeClr val="tx2">
                    <a:lumMod val="50000"/>
                  </a:schemeClr>
                </a:solidFill>
                <a:hlinkClick r:id="rId9"/>
              </a:rPr>
              <a:t>.</a:t>
            </a:r>
            <a:r>
              <a:rPr lang="en-US" sz="1600" u="sng" dirty="0" err="1" smtClean="0">
                <a:solidFill>
                  <a:schemeClr val="tx2">
                    <a:lumMod val="50000"/>
                  </a:schemeClr>
                </a:solidFill>
                <a:hlinkClick r:id="rId9"/>
              </a:rPr>
              <a:t>ru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ctr"/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01" y="3294162"/>
            <a:ext cx="576064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457" y="3294162"/>
            <a:ext cx="5457627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92353" y="4302274"/>
            <a:ext cx="1584176" cy="1871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34317" y="763263"/>
            <a:ext cx="9104742" cy="1179139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>
                <a:solidFill>
                  <a:srgbClr val="A50021"/>
                </a:solidFill>
              </a:rPr>
              <a:t>Спасибо за внимание!</a:t>
            </a:r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010138" y="6640325"/>
            <a:ext cx="2228921" cy="381438"/>
          </a:xfrm>
          <a:prstGeom prst="rect">
            <a:avLst/>
          </a:prstGeom>
          <a:noFill/>
        </p:spPr>
        <p:txBody>
          <a:bodyPr vert="horz" lIns="80260" tIns="40130" rIns="80260" bIns="40130" rtlCol="0" anchor="ctr"/>
          <a:lstStyle/>
          <a:p>
            <a:fld id="{3794D34D-6F29-4C4A-96B0-9B0417D6C66B}" type="slidenum">
              <a:rPr lang="ru-RU" smtClean="0"/>
              <a:pPr/>
              <a:t>67</a:t>
            </a:fld>
            <a:endParaRPr lang="ru-RU" smtClean="0"/>
          </a:p>
        </p:txBody>
      </p:sp>
      <p:pic>
        <p:nvPicPr>
          <p:cNvPr id="5" name="Рисунок 7"/>
          <p:cNvPicPr preferRelativeResize="0"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2753" y="2452259"/>
            <a:ext cx="2389904" cy="330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611833" y="2452259"/>
            <a:ext cx="7848872" cy="316835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tIns="360000" rtlCol="0" anchor="ctr"/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Ковалева Галина Сергеевна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, руководитель Центра оценки качества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образования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Института стратегии развития образования  РАО</a:t>
            </a:r>
            <a:endParaRPr lang="ru-RU" sz="2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электронная почта – </a:t>
            </a:r>
            <a:r>
              <a:rPr lang="en-US" sz="2800" u="sng" dirty="0" err="1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centeroko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@</a:t>
            </a:r>
            <a:r>
              <a:rPr lang="en-US" sz="2800" u="sng" dirty="0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mail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.</a:t>
            </a:r>
            <a:r>
              <a:rPr lang="en-US" sz="2800" u="sng" dirty="0" err="1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ru</a:t>
            </a:r>
            <a:endParaRPr lang="en-US" sz="28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Тел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.: +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7-495-621-76-36 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96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11073</TotalTime>
  <Words>3395</Words>
  <Application>Microsoft Office PowerPoint</Application>
  <PresentationFormat>Произвольный</PresentationFormat>
  <Paragraphs>528</Paragraphs>
  <Slides>67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82" baseType="lpstr">
      <vt:lpstr>맑은 고딕</vt:lpstr>
      <vt:lpstr>Arial</vt:lpstr>
      <vt:lpstr>Arial Black</vt:lpstr>
      <vt:lpstr>Arial Narrow</vt:lpstr>
      <vt:lpstr>Calibri</vt:lpstr>
      <vt:lpstr>Comic Sans MS</vt:lpstr>
      <vt:lpstr>HelveticaNeueLT Std</vt:lpstr>
      <vt:lpstr>HelveticaNeueLT Std Med</vt:lpstr>
      <vt:lpstr>Times New Roman</vt:lpstr>
      <vt:lpstr>Verdana</vt:lpstr>
      <vt:lpstr>Webdings</vt:lpstr>
      <vt:lpstr>Wingdings</vt:lpstr>
      <vt:lpstr>Wingdings 2</vt:lpstr>
      <vt:lpstr>Тема Office</vt:lpstr>
      <vt:lpstr>Chart</vt:lpstr>
      <vt:lpstr>     СОВЕРШЕНСТВОВАНИЕ РОССИЙСКОГО ОБРАЗОВАНИЯ  (по результатам международных исследований  качества общего образования PIRLS, TIMSS и PISA)                     Ковалева Галина Сергеевна     </vt:lpstr>
      <vt:lpstr>   Из указа Президента России от 7 мая 2018 года:  Правительству РФ поручено обеспечить глобальную конкурентоспособность российского образования, вхождение Российской Федерации в число 10 ведущих стран мира по качеству общего образования. </vt:lpstr>
      <vt:lpstr>Основания для оптимизма</vt:lpstr>
      <vt:lpstr>Джон Равен. Педагогическое тестирование: проблемы, заблуждения, перспективы. М. 1999</vt:lpstr>
      <vt:lpstr>Содержательная и критериальная база оценки качества образования</vt:lpstr>
      <vt:lpstr>Результаты российских учащихся  по отдельным областям содержания образования (2015-2016 годы)</vt:lpstr>
      <vt:lpstr>Динамика результатов российских учащихся за период с 1995 по 2016 годы</vt:lpstr>
      <vt:lpstr>Положение России в основных рейтингах по образования</vt:lpstr>
      <vt:lpstr>Интегративный показатель на основе рейтингов ОЭСР (проект)</vt:lpstr>
      <vt:lpstr>Перспективные международные показатели для сравнения стран</vt:lpstr>
      <vt:lpstr>Приоритетное направление в обеспечении конкурентоспособности российского образования –  повышение эффективности</vt:lpstr>
      <vt:lpstr>Презентация PowerPoint</vt:lpstr>
      <vt:lpstr>1. Усиление внимания к формированию функциональной грамотности</vt:lpstr>
      <vt:lpstr>Функциональная грамотность</vt:lpstr>
      <vt:lpstr>Уровни функциональной  грамотности в исследовании PISA</vt:lpstr>
      <vt:lpstr>Распределение российских учащихся  15-летнего возраста по уровням функциональной грамотности (2015 год)</vt:lpstr>
      <vt:lpstr>Распределение российских учащихся  15-летнего возраста по уровням функциональной грамотности (2000 – 2015 годы)</vt:lpstr>
      <vt:lpstr>Результаты российских 15-летних  учащихся по функциональной грамотности</vt:lpstr>
      <vt:lpstr>Результаты исследований  Тюменевой Ю.А. и Лариной Г.С. </vt:lpstr>
      <vt:lpstr>2. Повышение уровня познавательной самостоятельности учащихся</vt:lpstr>
      <vt:lpstr>  Профиль познавательной деятельности  (по результатам TIMSS 2011-2015)</vt:lpstr>
      <vt:lpstr>Результаты учащихся некоторых стран по видам деятельности  ( IAEP-II, 1991 г., естествознание)</vt:lpstr>
      <vt:lpstr>Результаты учащихся некоторых стран по видам деятельности (TIMSS-2011, 8 класс, математика)</vt:lpstr>
      <vt:lpstr>3. Формирование метапредметных результатов </vt:lpstr>
      <vt:lpstr>Совместное решение проблем: матрица компетенций (PISA-2015)</vt:lpstr>
      <vt:lpstr>Модель интерактивного задания (PISA-2015)</vt:lpstr>
      <vt:lpstr>Результаты стран: Совместное решение проблем (PISA-2015)</vt:lpstr>
      <vt:lpstr>Результаты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Относительная успешность в совместном решении проблем (по отношению к читательской, математической и естественнонаучной грамотности)</vt:lpstr>
      <vt:lpstr>Страны с различными индексами взаимоотношений: учащиеся больше или меньше соглашаются с тем, что умеют внимательно слушать,  радуются успехам одноклассников,  учитывают то, что интересно другим и с удовольствием рассматривают разные точки зрения и подходы </vt:lpstr>
      <vt:lpstr>Страны с различными индексами групповой работы: учащиеся больше или меньше соглашаются с тем, что предпочитают работать в команде с другими, а не в одиночку; считают, что группа принимает лучшее решение, чем один человек; считают, что работа в команде повышает их собственную эффективность  и с удовольствием сотрудничают с другими </vt:lpstr>
      <vt:lpstr>Презентация PowerPoint</vt:lpstr>
      <vt:lpstr>Региональные мониторинги  Распределение одной и той же группы учащихся (более 30 тысяч) по уровням достижений в сформированности проектной деятельности 4 класс (2015) и  7 класс (2018) </vt:lpstr>
      <vt:lpstr>Региональные мониторинги  Сформированность регулятивных действий 4 класс (2015) и 7 класс (2018)</vt:lpstr>
      <vt:lpstr>Региональные мониторинги  Сформированность коммуникативных действий 4 класс (2015) и 7 класс (2018)</vt:lpstr>
      <vt:lpstr>4. Повышение интереса учащихся  к изучению математики и  естественнонаучных предметов</vt:lpstr>
      <vt:lpstr>Отношение к изучению предметов.  4 класс и 8 класс.</vt:lpstr>
      <vt:lpstr>Региональные мониторинги Динамика результатов учащихся за 4 года обучения в начальной школе (2011-2014 годы)</vt:lpstr>
      <vt:lpstr>Региональные мониторинги</vt:lpstr>
      <vt:lpstr>Презентация PowerPoint</vt:lpstr>
      <vt:lpstr>5. Повышение эффективности работы  с одаренными и успешными учащимися</vt:lpstr>
      <vt:lpstr>Процент успешных учащихся по математике  (5-6 уровни)</vt:lpstr>
      <vt:lpstr>Вклад стран в глобальную выборку учащихся с наивысшими достижениями в естественнонаучной грамотности</vt:lpstr>
      <vt:lpstr>    Математика, 4 класс                       Естествознание, 4 класс</vt:lpstr>
      <vt:lpstr>Динамика результатов российских учащихся  11 классов за двадцать лет (1995-2015 годы)</vt:lpstr>
      <vt:lpstr>Распределение российских учащихся, изучавших профильные курсы математики, по уровням математической подготовки TIMSS </vt:lpstr>
      <vt:lpstr>Распределение российских учащихся, изучавших профильные курсы физики по уровням подготовки TIMSS </vt:lpstr>
      <vt:lpstr>6. Повышение эффективности  инвестиций в образование</vt:lpstr>
      <vt:lpstr>  Связь между затратами на одного обучающегося за 10 лет  (с 6 до 15 лет) и результатами по естественнонаучной грамотности </vt:lpstr>
      <vt:lpstr>7. Улучшение образовательной  среды в школе</vt:lpstr>
      <vt:lpstr> Образовательная среда в школах </vt:lpstr>
      <vt:lpstr>Презентация PowerPoint</vt:lpstr>
      <vt:lpstr>8. Обеспечение преемственности начального и основного общего образования </vt:lpstr>
      <vt:lpstr>Сравнение результатов двух исследований читательской грамотности российских учащихся (PIRLS и PISA)</vt:lpstr>
      <vt:lpstr>Результаты анализа учебников биологии, физики и химии</vt:lpstr>
      <vt:lpstr>Вовлеченность в учебный процесс.  4 класс и 8 класс</vt:lpstr>
      <vt:lpstr>Факторы, связанные с учебным процессом: частота проведения проверочных и контрольных работ по математике в 8 классах</vt:lpstr>
      <vt:lpstr>Главные детерминанты качества школьного образования</vt:lpstr>
      <vt:lpstr>Механизмы повышения качества общего образования в России</vt:lpstr>
      <vt:lpstr>ФГОС: Оценка образовательных достижений</vt:lpstr>
      <vt:lpstr>Измерительные материалы для оценки финансовой грамотности учащихся</vt:lpstr>
      <vt:lpstr>Для дополнительной информации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Victoria Baranova</dc:creator>
  <cp:lastModifiedBy>Игумнова Лариса Ивановна</cp:lastModifiedBy>
  <cp:revision>271</cp:revision>
  <dcterms:created xsi:type="dcterms:W3CDTF">2016-12-10T16:25:45Z</dcterms:created>
  <dcterms:modified xsi:type="dcterms:W3CDTF">2018-11-07T18:33:28Z</dcterms:modified>
</cp:coreProperties>
</file>